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385" r:id="rId4"/>
    <p:sldId id="388" r:id="rId5"/>
    <p:sldId id="386" r:id="rId6"/>
    <p:sldId id="384" r:id="rId7"/>
    <p:sldId id="344" r:id="rId8"/>
    <p:sldId id="389" r:id="rId9"/>
    <p:sldId id="325" r:id="rId10"/>
    <p:sldId id="411" r:id="rId11"/>
    <p:sldId id="349" r:id="rId12"/>
    <p:sldId id="398" r:id="rId13"/>
    <p:sldId id="399" r:id="rId14"/>
    <p:sldId id="425" r:id="rId15"/>
    <p:sldId id="329" r:id="rId16"/>
    <p:sldId id="350" r:id="rId17"/>
    <p:sldId id="409" r:id="rId18"/>
    <p:sldId id="401" r:id="rId19"/>
    <p:sldId id="364" r:id="rId20"/>
    <p:sldId id="340" r:id="rId21"/>
    <p:sldId id="402" r:id="rId22"/>
    <p:sldId id="414" r:id="rId23"/>
    <p:sldId id="403" r:id="rId24"/>
    <p:sldId id="343" r:id="rId25"/>
    <p:sldId id="322" r:id="rId26"/>
    <p:sldId id="341" r:id="rId27"/>
    <p:sldId id="424" r:id="rId28"/>
    <p:sldId id="427" r:id="rId29"/>
    <p:sldId id="429" r:id="rId30"/>
    <p:sldId id="428" r:id="rId31"/>
    <p:sldId id="430" r:id="rId32"/>
    <p:sldId id="431" r:id="rId33"/>
    <p:sldId id="433" r:id="rId34"/>
    <p:sldId id="434" r:id="rId35"/>
    <p:sldId id="435" r:id="rId36"/>
    <p:sldId id="374" r:id="rId37"/>
    <p:sldId id="375" r:id="rId38"/>
    <p:sldId id="376" r:id="rId39"/>
    <p:sldId id="289" r:id="rId40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E"/>
    <a:srgbClr val="0000FF"/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09" autoAdjust="0"/>
    <p:restoredTop sz="92230" autoAdjust="0"/>
  </p:normalViewPr>
  <p:slideViewPr>
    <p:cSldViewPr>
      <p:cViewPr varScale="1">
        <p:scale>
          <a:sx n="63" d="100"/>
          <a:sy n="63" d="100"/>
        </p:scale>
        <p:origin x="-94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0A70A48-C401-49C1-94BB-4086170B82EA}" type="datetimeFigureOut">
              <a:rPr lang="en-US" smtClean="0"/>
              <a:pPr/>
              <a:t>2/3/2015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822D80C9-5DA9-4D02-9713-C4D19A315A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212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80C9-5DA9-4D02-9713-C4D19A315A5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8334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EA84-E2F5-4D37-897A-D25D8A8862E6}" type="datetimeFigureOut">
              <a:rPr lang="en-US" smtClean="0"/>
              <a:pPr/>
              <a:t>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1B3F-F7B8-4B76-B0BD-B5B9FB501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5251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EA84-E2F5-4D37-897A-D25D8A8862E6}" type="datetimeFigureOut">
              <a:rPr lang="en-US" smtClean="0"/>
              <a:pPr/>
              <a:t>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1B3F-F7B8-4B76-B0BD-B5B9FB501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2547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EA84-E2F5-4D37-897A-D25D8A8862E6}" type="datetimeFigureOut">
              <a:rPr lang="en-US" smtClean="0"/>
              <a:pPr/>
              <a:t>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1B3F-F7B8-4B76-B0BD-B5B9FB501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2134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CF2-48BE-4D35-B3B3-68138FAAF70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03-02-2015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80DB-39F0-4A2F-9FDD-C97D48BDFA7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3967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CF2-48BE-4D35-B3B3-68138FAAF70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03-02-2015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80DB-39F0-4A2F-9FDD-C97D48BDFA7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5087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CF2-48BE-4D35-B3B3-68138FAAF70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03-02-2015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80DB-39F0-4A2F-9FDD-C97D48BDFA7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7090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CF2-48BE-4D35-B3B3-68138FAAF70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03-02-2015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80DB-39F0-4A2F-9FDD-C97D48BDFA7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661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CF2-48BE-4D35-B3B3-68138FAAF70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03-02-2015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80DB-39F0-4A2F-9FDD-C97D48BDFA7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5846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CF2-48BE-4D35-B3B3-68138FAAF70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03-02-2015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80DB-39F0-4A2F-9FDD-C97D48BDFA7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3000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CF2-48BE-4D35-B3B3-68138FAAF70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03-02-2015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80DB-39F0-4A2F-9FDD-C97D48BDFA7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6296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CF2-48BE-4D35-B3B3-68138FAAF70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03-02-2015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80DB-39F0-4A2F-9FDD-C97D48BDFA7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812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EA84-E2F5-4D37-897A-D25D8A8862E6}" type="datetimeFigureOut">
              <a:rPr lang="en-US" smtClean="0"/>
              <a:pPr/>
              <a:t>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1B3F-F7B8-4B76-B0BD-B5B9FB501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2910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CF2-48BE-4D35-B3B3-68138FAAF70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03-02-2015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80DB-39F0-4A2F-9FDD-C97D48BDFA7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3850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CF2-48BE-4D35-B3B3-68138FAAF70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03-02-2015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80DB-39F0-4A2F-9FDD-C97D48BDFA7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0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CF2-48BE-4D35-B3B3-68138FAAF70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03-02-2015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580DB-39F0-4A2F-9FDD-C97D48BDFA7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5549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82D53-9259-46E2-AA8B-428E0EB899F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930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EA84-E2F5-4D37-897A-D25D8A8862E6}" type="datetimeFigureOut">
              <a:rPr lang="en-US" smtClean="0"/>
              <a:pPr/>
              <a:t>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1B3F-F7B8-4B76-B0BD-B5B9FB501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905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EA84-E2F5-4D37-897A-D25D8A8862E6}" type="datetimeFigureOut">
              <a:rPr lang="en-US" smtClean="0"/>
              <a:pPr/>
              <a:t>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1B3F-F7B8-4B76-B0BD-B5B9FB501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8668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EA84-E2F5-4D37-897A-D25D8A8862E6}" type="datetimeFigureOut">
              <a:rPr lang="en-US" smtClean="0"/>
              <a:pPr/>
              <a:t>2/3/2015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1B3F-F7B8-4B76-B0BD-B5B9FB501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6407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EA84-E2F5-4D37-897A-D25D8A8862E6}" type="datetimeFigureOut">
              <a:rPr lang="en-US" smtClean="0"/>
              <a:pPr/>
              <a:t>2/3/2015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1B3F-F7B8-4B76-B0BD-B5B9FB501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4599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EA84-E2F5-4D37-897A-D25D8A8862E6}" type="datetimeFigureOut">
              <a:rPr lang="en-US" smtClean="0"/>
              <a:pPr/>
              <a:t>2/3/2015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1B3F-F7B8-4B76-B0BD-B5B9FB501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6427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EA84-E2F5-4D37-897A-D25D8A8862E6}" type="datetimeFigureOut">
              <a:rPr lang="en-US" smtClean="0"/>
              <a:pPr/>
              <a:t>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1B3F-F7B8-4B76-B0BD-B5B9FB501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2846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EA84-E2F5-4D37-897A-D25D8A8862E6}" type="datetimeFigureOut">
              <a:rPr lang="en-US" smtClean="0"/>
              <a:pPr/>
              <a:t>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1B3F-F7B8-4B76-B0BD-B5B9FB501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6275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3EA84-E2F5-4D37-897A-D25D8A8862E6}" type="datetimeFigureOut">
              <a:rPr lang="en-US" smtClean="0"/>
              <a:pPr/>
              <a:t>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B1B3F-F7B8-4B76-B0BD-B5B9FB5014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7332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7CF2-48BE-4D35-B3B3-68138FAAF701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03-02-2015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580DB-39F0-4A2F-9FDD-C97D48BDFA7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522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1.gif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7.png"/><Relationship Id="rId34" Type="http://schemas.openxmlformats.org/officeDocument/2006/relationships/image" Target="../media/image60.png"/><Relationship Id="rId7" Type="http://schemas.openxmlformats.org/officeDocument/2006/relationships/image" Target="../media/image35.gif"/><Relationship Id="rId12" Type="http://schemas.openxmlformats.org/officeDocument/2006/relationships/image" Target="../media/image40.gif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2" Type="http://schemas.openxmlformats.org/officeDocument/2006/relationships/audio" Target="../media/audio1.wav"/><Relationship Id="rId16" Type="http://schemas.openxmlformats.org/officeDocument/2006/relationships/oleObject" Target="../embeddings/oleObject4.bin"/><Relationship Id="rId20" Type="http://schemas.openxmlformats.org/officeDocument/2006/relationships/image" Target="../media/image46.gif"/><Relationship Id="rId29" Type="http://schemas.openxmlformats.org/officeDocument/2006/relationships/image" Target="../media/image55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9.gif"/><Relationship Id="rId24" Type="http://schemas.openxmlformats.org/officeDocument/2006/relationships/image" Target="../media/image50.gif"/><Relationship Id="rId32" Type="http://schemas.openxmlformats.org/officeDocument/2006/relationships/image" Target="../media/image58.png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3.bin"/><Relationship Id="rId23" Type="http://schemas.openxmlformats.org/officeDocument/2006/relationships/image" Target="../media/image49.png"/><Relationship Id="rId28" Type="http://schemas.openxmlformats.org/officeDocument/2006/relationships/image" Target="../media/image54.gif"/><Relationship Id="rId10" Type="http://schemas.openxmlformats.org/officeDocument/2006/relationships/image" Target="../media/image38.png"/><Relationship Id="rId19" Type="http://schemas.openxmlformats.org/officeDocument/2006/relationships/image" Target="../media/image45.gif"/><Relationship Id="rId31" Type="http://schemas.openxmlformats.org/officeDocument/2006/relationships/image" Target="../media/image57.gif"/><Relationship Id="rId4" Type="http://schemas.openxmlformats.org/officeDocument/2006/relationships/image" Target="../media/image34.png"/><Relationship Id="rId9" Type="http://schemas.openxmlformats.org/officeDocument/2006/relationships/image" Target="../media/image37.gif"/><Relationship Id="rId14" Type="http://schemas.openxmlformats.org/officeDocument/2006/relationships/image" Target="../media/image42.png"/><Relationship Id="rId22" Type="http://schemas.openxmlformats.org/officeDocument/2006/relationships/image" Target="../media/image48.gif"/><Relationship Id="rId27" Type="http://schemas.openxmlformats.org/officeDocument/2006/relationships/image" Target="../media/image53.png"/><Relationship Id="rId30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oleObject" Target="../embeddings/oleObject5.bin"/><Relationship Id="rId21" Type="http://schemas.openxmlformats.org/officeDocument/2006/relationships/image" Target="../media/image83.png"/><Relationship Id="rId7" Type="http://schemas.openxmlformats.org/officeDocument/2006/relationships/image" Target="../media/image70.gif"/><Relationship Id="rId12" Type="http://schemas.openxmlformats.org/officeDocument/2006/relationships/image" Target="../media/image75.jpeg"/><Relationship Id="rId17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9.gif"/><Relationship Id="rId20" Type="http://schemas.openxmlformats.org/officeDocument/2006/relationships/image" Target="../media/image82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69.png"/><Relationship Id="rId11" Type="http://schemas.openxmlformats.org/officeDocument/2006/relationships/image" Target="../media/image74.jpeg"/><Relationship Id="rId5" Type="http://schemas.openxmlformats.org/officeDocument/2006/relationships/image" Target="../media/image68.gif"/><Relationship Id="rId15" Type="http://schemas.openxmlformats.org/officeDocument/2006/relationships/image" Target="../media/image78.jpeg"/><Relationship Id="rId10" Type="http://schemas.openxmlformats.org/officeDocument/2006/relationships/image" Target="../media/image73.gif"/><Relationship Id="rId19" Type="http://schemas.openxmlformats.org/officeDocument/2006/relationships/oleObject" Target="../embeddings/oleObject6.bin"/><Relationship Id="rId4" Type="http://schemas.openxmlformats.org/officeDocument/2006/relationships/image" Target="../media/image67.emf"/><Relationship Id="rId9" Type="http://schemas.openxmlformats.org/officeDocument/2006/relationships/image" Target="../media/image72.gif"/><Relationship Id="rId14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10" Type="http://schemas.openxmlformats.org/officeDocument/2006/relationships/image" Target="../media/image90.jpeg"/><Relationship Id="rId4" Type="http://schemas.openxmlformats.org/officeDocument/2006/relationships/image" Target="../media/image85.jpe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png"/><Relationship Id="rId4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8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oogle.co.in/url?sa=i&amp;rct=j&amp;q=&amp;esrc=s&amp;frm=1&amp;source=images&amp;cd=&amp;cad=rja&amp;uact=8&amp;ved=0CAcQjRw&amp;url=http://article.wn.com/view/2014/07/12/Falling_water_level_in_Bhakra_reservoir_adds_to_power_woes_i/&amp;ei=urCTVMa0EO6LsQSKtYCIAg&amp;bvm=bv.82001339,d.cWc&amp;psig=AFQjCNG-lUu8BpxmITPARDFpICFP19ip1Q&amp;ust=1419050857249206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250" y="914400"/>
            <a:ext cx="89154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Hydrology </a:t>
            </a:r>
            <a:r>
              <a:rPr lang="en-US" sz="3200" b="1" dirty="0" smtClean="0">
                <a:solidFill>
                  <a:srgbClr val="0000FF"/>
                </a:solidFill>
              </a:rPr>
              <a:t>Projects (A Journey)</a:t>
            </a:r>
            <a:r>
              <a:rPr lang="en-US" sz="3200" b="1" dirty="0" smtClean="0">
                <a:solidFill>
                  <a:srgbClr val="0000FF"/>
                </a:solidFill>
              </a:rPr>
              <a:t/>
            </a:r>
            <a:br>
              <a:rPr lang="en-US" sz="3200" b="1" dirty="0" smtClean="0">
                <a:solidFill>
                  <a:srgbClr val="0000FF"/>
                </a:solidFill>
              </a:rPr>
            </a:b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770" y="6540972"/>
            <a:ext cx="868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0000"/>
                </a:solidFill>
                <a:latin typeface="Arial Black" pitchFamily="34" charset="0"/>
              </a:rPr>
              <a:t>RELIABLE, TIMELY, QUALITY, CONSISTENT, PUBLIC DATA</a:t>
            </a:r>
            <a:endParaRPr lang="en-US" sz="1400" b="1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28600"/>
            <a:ext cx="21336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-31330" y="9144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917014" y="1447800"/>
            <a:ext cx="3157571" cy="3733800"/>
            <a:chOff x="3480" y="3999"/>
            <a:chExt cx="7664" cy="9204"/>
          </a:xfrm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3999"/>
              <a:ext cx="7664" cy="9204"/>
            </a:xfrm>
            <a:prstGeom prst="rect">
              <a:avLst/>
            </a:prstGeom>
            <a:noFill/>
          </p:spPr>
        </p:pic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8610" y="4136"/>
              <a:ext cx="1170" cy="5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INDIA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7404" y="10376"/>
              <a:ext cx="255" cy="195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7382" y="10797"/>
              <a:ext cx="255" cy="19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7789" y="10377"/>
              <a:ext cx="2167" cy="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On Going States</a:t>
              </a:r>
              <a:endParaRPr kumimoji="0" 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7843" y="10750"/>
              <a:ext cx="1186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New States</a:t>
              </a:r>
              <a:endParaRPr kumimoji="0" 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6908" y="4483"/>
              <a:ext cx="2709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Map not to scale</a:t>
              </a: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917014" y="6167091"/>
            <a:ext cx="2747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Arial Black" pitchFamily="34" charset="0"/>
              </a:rPr>
              <a:t>(www.indiawrm.org)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3599" y="4424815"/>
            <a:ext cx="4499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'If You Can't Measure It, You Can't Manage It‘</a:t>
            </a:r>
          </a:p>
        </p:txBody>
      </p:sp>
      <p:pic>
        <p:nvPicPr>
          <p:cNvPr id="20" name="Picture 2" descr="E:\Mukesh\Visits - BBMB\data\Himachal\632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791" y="2133600"/>
            <a:ext cx="2626535" cy="17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C:\Users\pek\Desktop\M11-PuneFloodMaps\Images\2005\Dattawadi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79722"/>
            <a:ext cx="2672170" cy="1558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Content Placeholder 3" descr="20130919_140306.jpg"/>
          <p:cNvPicPr>
            <a:picLocks noChangeAspect="1"/>
          </p:cNvPicPr>
          <p:nvPr/>
        </p:nvPicPr>
        <p:blipFill rotWithShape="1">
          <a:blip r:embed="rId6" cstate="print"/>
          <a:srcRect t="33427"/>
          <a:stretch/>
        </p:blipFill>
        <p:spPr>
          <a:xfrm>
            <a:off x="1486681" y="2251946"/>
            <a:ext cx="761463" cy="304156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3443216"/>
            <a:ext cx="876533" cy="631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3" descr="http://koynaproject.org/images/da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2435" y="1682952"/>
            <a:ext cx="23241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WB189165\AppData\Local\Microsoft\Windows\Temporary Internet Files\Content.Outlook\MGB3EX7I\World Bank 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6806" y="107950"/>
            <a:ext cx="1414744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IndianEmble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435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Freeform 4" descr="Zig zag"/>
          <p:cNvSpPr>
            <a:spLocks/>
          </p:cNvSpPr>
          <p:nvPr/>
        </p:nvSpPr>
        <p:spPr bwMode="auto">
          <a:xfrm>
            <a:off x="6084888" y="4903788"/>
            <a:ext cx="2679700" cy="1954212"/>
          </a:xfrm>
          <a:custGeom>
            <a:avLst/>
            <a:gdLst>
              <a:gd name="T0" fmla="*/ 1687 w 1688"/>
              <a:gd name="T1" fmla="*/ 1342 h 1343"/>
              <a:gd name="T2" fmla="*/ 1627 w 1688"/>
              <a:gd name="T3" fmla="*/ 0 h 1343"/>
              <a:gd name="T4" fmla="*/ 1582 w 1688"/>
              <a:gd name="T5" fmla="*/ 0 h 1343"/>
              <a:gd name="T6" fmla="*/ 1545 w 1688"/>
              <a:gd name="T7" fmla="*/ 37 h 1343"/>
              <a:gd name="T8" fmla="*/ 1507 w 1688"/>
              <a:gd name="T9" fmla="*/ 67 h 1343"/>
              <a:gd name="T10" fmla="*/ 1492 w 1688"/>
              <a:gd name="T11" fmla="*/ 112 h 1343"/>
              <a:gd name="T12" fmla="*/ 1447 w 1688"/>
              <a:gd name="T13" fmla="*/ 127 h 1343"/>
              <a:gd name="T14" fmla="*/ 1425 w 1688"/>
              <a:gd name="T15" fmla="*/ 172 h 1343"/>
              <a:gd name="T16" fmla="*/ 1387 w 1688"/>
              <a:gd name="T17" fmla="*/ 210 h 1343"/>
              <a:gd name="T18" fmla="*/ 1357 w 1688"/>
              <a:gd name="T19" fmla="*/ 255 h 1343"/>
              <a:gd name="T20" fmla="*/ 1327 w 1688"/>
              <a:gd name="T21" fmla="*/ 300 h 1343"/>
              <a:gd name="T22" fmla="*/ 1297 w 1688"/>
              <a:gd name="T23" fmla="*/ 345 h 1343"/>
              <a:gd name="T24" fmla="*/ 1252 w 1688"/>
              <a:gd name="T25" fmla="*/ 382 h 1343"/>
              <a:gd name="T26" fmla="*/ 1215 w 1688"/>
              <a:gd name="T27" fmla="*/ 420 h 1343"/>
              <a:gd name="T28" fmla="*/ 1177 w 1688"/>
              <a:gd name="T29" fmla="*/ 450 h 1343"/>
              <a:gd name="T30" fmla="*/ 1140 w 1688"/>
              <a:gd name="T31" fmla="*/ 487 h 1343"/>
              <a:gd name="T32" fmla="*/ 1102 w 1688"/>
              <a:gd name="T33" fmla="*/ 525 h 1343"/>
              <a:gd name="T34" fmla="*/ 1065 w 1688"/>
              <a:gd name="T35" fmla="*/ 570 h 1343"/>
              <a:gd name="T36" fmla="*/ 1027 w 1688"/>
              <a:gd name="T37" fmla="*/ 615 h 1343"/>
              <a:gd name="T38" fmla="*/ 997 w 1688"/>
              <a:gd name="T39" fmla="*/ 660 h 1343"/>
              <a:gd name="T40" fmla="*/ 960 w 1688"/>
              <a:gd name="T41" fmla="*/ 697 h 1343"/>
              <a:gd name="T42" fmla="*/ 937 w 1688"/>
              <a:gd name="T43" fmla="*/ 742 h 1343"/>
              <a:gd name="T44" fmla="*/ 907 w 1688"/>
              <a:gd name="T45" fmla="*/ 787 h 1343"/>
              <a:gd name="T46" fmla="*/ 862 w 1688"/>
              <a:gd name="T47" fmla="*/ 825 h 1343"/>
              <a:gd name="T48" fmla="*/ 810 w 1688"/>
              <a:gd name="T49" fmla="*/ 855 h 1343"/>
              <a:gd name="T50" fmla="*/ 765 w 1688"/>
              <a:gd name="T51" fmla="*/ 885 h 1343"/>
              <a:gd name="T52" fmla="*/ 712 w 1688"/>
              <a:gd name="T53" fmla="*/ 915 h 1343"/>
              <a:gd name="T54" fmla="*/ 660 w 1688"/>
              <a:gd name="T55" fmla="*/ 930 h 1343"/>
              <a:gd name="T56" fmla="*/ 607 w 1688"/>
              <a:gd name="T57" fmla="*/ 952 h 1343"/>
              <a:gd name="T58" fmla="*/ 562 w 1688"/>
              <a:gd name="T59" fmla="*/ 967 h 1343"/>
              <a:gd name="T60" fmla="*/ 517 w 1688"/>
              <a:gd name="T61" fmla="*/ 975 h 1343"/>
              <a:gd name="T62" fmla="*/ 457 w 1688"/>
              <a:gd name="T63" fmla="*/ 997 h 1343"/>
              <a:gd name="T64" fmla="*/ 375 w 1688"/>
              <a:gd name="T65" fmla="*/ 1027 h 1343"/>
              <a:gd name="T66" fmla="*/ 330 w 1688"/>
              <a:gd name="T67" fmla="*/ 1065 h 1343"/>
              <a:gd name="T68" fmla="*/ 277 w 1688"/>
              <a:gd name="T69" fmla="*/ 1087 h 1343"/>
              <a:gd name="T70" fmla="*/ 187 w 1688"/>
              <a:gd name="T71" fmla="*/ 1095 h 1343"/>
              <a:gd name="T72" fmla="*/ 142 w 1688"/>
              <a:gd name="T73" fmla="*/ 1117 h 1343"/>
              <a:gd name="T74" fmla="*/ 112 w 1688"/>
              <a:gd name="T75" fmla="*/ 1162 h 1343"/>
              <a:gd name="T76" fmla="*/ 82 w 1688"/>
              <a:gd name="T77" fmla="*/ 1207 h 1343"/>
              <a:gd name="T78" fmla="*/ 37 w 1688"/>
              <a:gd name="T79" fmla="*/ 1252 h 1343"/>
              <a:gd name="T80" fmla="*/ 0 w 1688"/>
              <a:gd name="T81" fmla="*/ 1282 h 1343"/>
              <a:gd name="T82" fmla="*/ 30 w 1688"/>
              <a:gd name="T83" fmla="*/ 1320 h 1343"/>
              <a:gd name="T84" fmla="*/ 75 w 1688"/>
              <a:gd name="T85" fmla="*/ 1335 h 1343"/>
              <a:gd name="T86" fmla="*/ 105 w 1688"/>
              <a:gd name="T87" fmla="*/ 1342 h 134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688"/>
              <a:gd name="T133" fmla="*/ 0 h 1343"/>
              <a:gd name="T134" fmla="*/ 1688 w 1688"/>
              <a:gd name="T135" fmla="*/ 1343 h 1343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688" h="1343">
                <a:moveTo>
                  <a:pt x="105" y="1342"/>
                </a:moveTo>
                <a:lnTo>
                  <a:pt x="1687" y="1342"/>
                </a:lnTo>
                <a:lnTo>
                  <a:pt x="1687" y="0"/>
                </a:lnTo>
                <a:lnTo>
                  <a:pt x="1627" y="0"/>
                </a:lnTo>
                <a:lnTo>
                  <a:pt x="1605" y="0"/>
                </a:lnTo>
                <a:lnTo>
                  <a:pt x="1582" y="0"/>
                </a:lnTo>
                <a:lnTo>
                  <a:pt x="1560" y="15"/>
                </a:lnTo>
                <a:lnTo>
                  <a:pt x="1545" y="37"/>
                </a:lnTo>
                <a:lnTo>
                  <a:pt x="1522" y="45"/>
                </a:lnTo>
                <a:lnTo>
                  <a:pt x="1507" y="67"/>
                </a:lnTo>
                <a:lnTo>
                  <a:pt x="1492" y="90"/>
                </a:lnTo>
                <a:lnTo>
                  <a:pt x="1492" y="112"/>
                </a:lnTo>
                <a:lnTo>
                  <a:pt x="1470" y="120"/>
                </a:lnTo>
                <a:lnTo>
                  <a:pt x="1447" y="127"/>
                </a:lnTo>
                <a:lnTo>
                  <a:pt x="1425" y="150"/>
                </a:lnTo>
                <a:lnTo>
                  <a:pt x="1425" y="172"/>
                </a:lnTo>
                <a:lnTo>
                  <a:pt x="1410" y="195"/>
                </a:lnTo>
                <a:lnTo>
                  <a:pt x="1387" y="210"/>
                </a:lnTo>
                <a:lnTo>
                  <a:pt x="1372" y="232"/>
                </a:lnTo>
                <a:lnTo>
                  <a:pt x="1357" y="255"/>
                </a:lnTo>
                <a:lnTo>
                  <a:pt x="1342" y="277"/>
                </a:lnTo>
                <a:lnTo>
                  <a:pt x="1327" y="300"/>
                </a:lnTo>
                <a:lnTo>
                  <a:pt x="1320" y="322"/>
                </a:lnTo>
                <a:lnTo>
                  <a:pt x="1297" y="345"/>
                </a:lnTo>
                <a:lnTo>
                  <a:pt x="1275" y="360"/>
                </a:lnTo>
                <a:lnTo>
                  <a:pt x="1252" y="382"/>
                </a:lnTo>
                <a:lnTo>
                  <a:pt x="1237" y="405"/>
                </a:lnTo>
                <a:lnTo>
                  <a:pt x="1215" y="420"/>
                </a:lnTo>
                <a:lnTo>
                  <a:pt x="1200" y="442"/>
                </a:lnTo>
                <a:lnTo>
                  <a:pt x="1177" y="450"/>
                </a:lnTo>
                <a:lnTo>
                  <a:pt x="1155" y="465"/>
                </a:lnTo>
                <a:lnTo>
                  <a:pt x="1140" y="487"/>
                </a:lnTo>
                <a:lnTo>
                  <a:pt x="1117" y="502"/>
                </a:lnTo>
                <a:lnTo>
                  <a:pt x="1102" y="525"/>
                </a:lnTo>
                <a:lnTo>
                  <a:pt x="1087" y="547"/>
                </a:lnTo>
                <a:lnTo>
                  <a:pt x="1065" y="570"/>
                </a:lnTo>
                <a:lnTo>
                  <a:pt x="1050" y="592"/>
                </a:lnTo>
                <a:lnTo>
                  <a:pt x="1027" y="615"/>
                </a:lnTo>
                <a:lnTo>
                  <a:pt x="1012" y="637"/>
                </a:lnTo>
                <a:lnTo>
                  <a:pt x="997" y="660"/>
                </a:lnTo>
                <a:lnTo>
                  <a:pt x="982" y="682"/>
                </a:lnTo>
                <a:lnTo>
                  <a:pt x="960" y="697"/>
                </a:lnTo>
                <a:lnTo>
                  <a:pt x="945" y="720"/>
                </a:lnTo>
                <a:lnTo>
                  <a:pt x="937" y="742"/>
                </a:lnTo>
                <a:lnTo>
                  <a:pt x="922" y="765"/>
                </a:lnTo>
                <a:lnTo>
                  <a:pt x="907" y="787"/>
                </a:lnTo>
                <a:lnTo>
                  <a:pt x="885" y="810"/>
                </a:lnTo>
                <a:lnTo>
                  <a:pt x="862" y="825"/>
                </a:lnTo>
                <a:lnTo>
                  <a:pt x="840" y="832"/>
                </a:lnTo>
                <a:lnTo>
                  <a:pt x="810" y="855"/>
                </a:lnTo>
                <a:lnTo>
                  <a:pt x="787" y="870"/>
                </a:lnTo>
                <a:lnTo>
                  <a:pt x="765" y="885"/>
                </a:lnTo>
                <a:lnTo>
                  <a:pt x="742" y="900"/>
                </a:lnTo>
                <a:lnTo>
                  <a:pt x="712" y="915"/>
                </a:lnTo>
                <a:lnTo>
                  <a:pt x="682" y="922"/>
                </a:lnTo>
                <a:lnTo>
                  <a:pt x="660" y="930"/>
                </a:lnTo>
                <a:lnTo>
                  <a:pt x="630" y="945"/>
                </a:lnTo>
                <a:lnTo>
                  <a:pt x="607" y="952"/>
                </a:lnTo>
                <a:lnTo>
                  <a:pt x="585" y="960"/>
                </a:lnTo>
                <a:lnTo>
                  <a:pt x="562" y="967"/>
                </a:lnTo>
                <a:lnTo>
                  <a:pt x="540" y="967"/>
                </a:lnTo>
                <a:lnTo>
                  <a:pt x="517" y="975"/>
                </a:lnTo>
                <a:lnTo>
                  <a:pt x="487" y="990"/>
                </a:lnTo>
                <a:lnTo>
                  <a:pt x="457" y="997"/>
                </a:lnTo>
                <a:lnTo>
                  <a:pt x="427" y="1012"/>
                </a:lnTo>
                <a:lnTo>
                  <a:pt x="375" y="1027"/>
                </a:lnTo>
                <a:lnTo>
                  <a:pt x="352" y="1050"/>
                </a:lnTo>
                <a:lnTo>
                  <a:pt x="330" y="1065"/>
                </a:lnTo>
                <a:lnTo>
                  <a:pt x="300" y="1080"/>
                </a:lnTo>
                <a:lnTo>
                  <a:pt x="277" y="1087"/>
                </a:lnTo>
                <a:lnTo>
                  <a:pt x="232" y="1095"/>
                </a:lnTo>
                <a:lnTo>
                  <a:pt x="187" y="1095"/>
                </a:lnTo>
                <a:lnTo>
                  <a:pt x="165" y="1110"/>
                </a:lnTo>
                <a:lnTo>
                  <a:pt x="142" y="1117"/>
                </a:lnTo>
                <a:lnTo>
                  <a:pt x="127" y="1140"/>
                </a:lnTo>
                <a:lnTo>
                  <a:pt x="112" y="1162"/>
                </a:lnTo>
                <a:lnTo>
                  <a:pt x="97" y="1185"/>
                </a:lnTo>
                <a:lnTo>
                  <a:pt x="82" y="1207"/>
                </a:lnTo>
                <a:lnTo>
                  <a:pt x="60" y="1230"/>
                </a:lnTo>
                <a:lnTo>
                  <a:pt x="37" y="1252"/>
                </a:lnTo>
                <a:lnTo>
                  <a:pt x="15" y="1260"/>
                </a:lnTo>
                <a:lnTo>
                  <a:pt x="0" y="1282"/>
                </a:lnTo>
                <a:lnTo>
                  <a:pt x="7" y="1305"/>
                </a:lnTo>
                <a:lnTo>
                  <a:pt x="30" y="1320"/>
                </a:lnTo>
                <a:lnTo>
                  <a:pt x="52" y="1327"/>
                </a:lnTo>
                <a:lnTo>
                  <a:pt x="75" y="1335"/>
                </a:lnTo>
                <a:lnTo>
                  <a:pt x="105" y="1342"/>
                </a:lnTo>
              </a:path>
            </a:pathLst>
          </a:custGeom>
          <a:noFill/>
          <a:ln w="50800" cap="rnd" cmpd="sng">
            <a:solidFill>
              <a:schemeClr val="accent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461" name="j007538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j007491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705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Freeform 6" descr="Dashed horizontal"/>
          <p:cNvSpPr>
            <a:spLocks/>
          </p:cNvSpPr>
          <p:nvPr/>
        </p:nvSpPr>
        <p:spPr bwMode="auto">
          <a:xfrm>
            <a:off x="1206500" y="2514600"/>
            <a:ext cx="6200775" cy="3629025"/>
          </a:xfrm>
          <a:custGeom>
            <a:avLst/>
            <a:gdLst/>
            <a:ahLst/>
            <a:cxnLst>
              <a:cxn ang="0">
                <a:pos x="39" y="101"/>
              </a:cxn>
              <a:cxn ang="0">
                <a:pos x="8" y="220"/>
              </a:cxn>
              <a:cxn ang="0">
                <a:pos x="15" y="331"/>
              </a:cxn>
              <a:cxn ang="0">
                <a:pos x="8" y="458"/>
              </a:cxn>
              <a:cxn ang="0">
                <a:pos x="0" y="578"/>
              </a:cxn>
              <a:cxn ang="0">
                <a:pos x="8" y="712"/>
              </a:cxn>
              <a:cxn ang="0">
                <a:pos x="24" y="823"/>
              </a:cxn>
              <a:cxn ang="0">
                <a:pos x="31" y="943"/>
              </a:cxn>
              <a:cxn ang="0">
                <a:pos x="47" y="1055"/>
              </a:cxn>
              <a:cxn ang="0">
                <a:pos x="55" y="1174"/>
              </a:cxn>
              <a:cxn ang="0">
                <a:pos x="71" y="1286"/>
              </a:cxn>
              <a:cxn ang="0">
                <a:pos x="110" y="1397"/>
              </a:cxn>
              <a:cxn ang="0">
                <a:pos x="166" y="1517"/>
              </a:cxn>
              <a:cxn ang="0">
                <a:pos x="283" y="1606"/>
              </a:cxn>
              <a:cxn ang="0">
                <a:pos x="402" y="1688"/>
              </a:cxn>
              <a:cxn ang="0">
                <a:pos x="599" y="1778"/>
              </a:cxn>
              <a:cxn ang="0">
                <a:pos x="741" y="1829"/>
              </a:cxn>
              <a:cxn ang="0">
                <a:pos x="867" y="1874"/>
              </a:cxn>
              <a:cxn ang="0">
                <a:pos x="1049" y="1897"/>
              </a:cxn>
              <a:cxn ang="0">
                <a:pos x="1254" y="1927"/>
              </a:cxn>
              <a:cxn ang="0">
                <a:pos x="1388" y="1979"/>
              </a:cxn>
              <a:cxn ang="0">
                <a:pos x="1577" y="2023"/>
              </a:cxn>
              <a:cxn ang="0">
                <a:pos x="1893" y="2061"/>
              </a:cxn>
              <a:cxn ang="0">
                <a:pos x="2043" y="2076"/>
              </a:cxn>
              <a:cxn ang="0">
                <a:pos x="2161" y="2121"/>
              </a:cxn>
              <a:cxn ang="0">
                <a:pos x="2358" y="2157"/>
              </a:cxn>
              <a:cxn ang="0">
                <a:pos x="2690" y="2180"/>
              </a:cxn>
              <a:cxn ang="0">
                <a:pos x="2848" y="2195"/>
              </a:cxn>
              <a:cxn ang="0">
                <a:pos x="2966" y="2210"/>
              </a:cxn>
              <a:cxn ang="0">
                <a:pos x="3093" y="2232"/>
              </a:cxn>
              <a:cxn ang="0">
                <a:pos x="3226" y="2262"/>
              </a:cxn>
              <a:cxn ang="0">
                <a:pos x="3352" y="2277"/>
              </a:cxn>
              <a:cxn ang="0">
                <a:pos x="3479" y="2285"/>
              </a:cxn>
              <a:cxn ang="0">
                <a:pos x="3605" y="2285"/>
              </a:cxn>
              <a:cxn ang="0">
                <a:pos x="3731" y="2285"/>
              </a:cxn>
              <a:cxn ang="0">
                <a:pos x="3850" y="2277"/>
              </a:cxn>
              <a:cxn ang="0">
                <a:pos x="3897" y="2187"/>
              </a:cxn>
              <a:cxn ang="0">
                <a:pos x="3850" y="2068"/>
              </a:cxn>
              <a:cxn ang="0">
                <a:pos x="3747" y="1942"/>
              </a:cxn>
              <a:cxn ang="0">
                <a:pos x="3503" y="1778"/>
              </a:cxn>
              <a:cxn ang="0">
                <a:pos x="3250" y="1688"/>
              </a:cxn>
              <a:cxn ang="0">
                <a:pos x="2919" y="1599"/>
              </a:cxn>
              <a:cxn ang="0">
                <a:pos x="2588" y="1517"/>
              </a:cxn>
              <a:cxn ang="0">
                <a:pos x="2304" y="1405"/>
              </a:cxn>
              <a:cxn ang="0">
                <a:pos x="2019" y="1331"/>
              </a:cxn>
              <a:cxn ang="0">
                <a:pos x="1751" y="1241"/>
              </a:cxn>
              <a:cxn ang="0">
                <a:pos x="1467" y="1114"/>
              </a:cxn>
              <a:cxn ang="0">
                <a:pos x="1135" y="943"/>
              </a:cxn>
              <a:cxn ang="0">
                <a:pos x="788" y="742"/>
              </a:cxn>
              <a:cxn ang="0">
                <a:pos x="639" y="622"/>
              </a:cxn>
              <a:cxn ang="0">
                <a:pos x="544" y="495"/>
              </a:cxn>
              <a:cxn ang="0">
                <a:pos x="425" y="331"/>
              </a:cxn>
              <a:cxn ang="0">
                <a:pos x="308" y="182"/>
              </a:cxn>
              <a:cxn ang="0">
                <a:pos x="197" y="56"/>
              </a:cxn>
              <a:cxn ang="0">
                <a:pos x="58" y="0"/>
              </a:cxn>
            </a:cxnLst>
            <a:rect l="0" t="0" r="r" b="b"/>
            <a:pathLst>
              <a:path w="3906" h="2286">
                <a:moveTo>
                  <a:pt x="58" y="0"/>
                </a:moveTo>
                <a:lnTo>
                  <a:pt x="71" y="33"/>
                </a:lnTo>
                <a:lnTo>
                  <a:pt x="63" y="56"/>
                </a:lnTo>
                <a:lnTo>
                  <a:pt x="55" y="78"/>
                </a:lnTo>
                <a:lnTo>
                  <a:pt x="39" y="101"/>
                </a:lnTo>
                <a:lnTo>
                  <a:pt x="31" y="123"/>
                </a:lnTo>
                <a:lnTo>
                  <a:pt x="24" y="146"/>
                </a:lnTo>
                <a:lnTo>
                  <a:pt x="15" y="175"/>
                </a:lnTo>
                <a:lnTo>
                  <a:pt x="15" y="197"/>
                </a:lnTo>
                <a:lnTo>
                  <a:pt x="8" y="220"/>
                </a:lnTo>
                <a:lnTo>
                  <a:pt x="8" y="242"/>
                </a:lnTo>
                <a:lnTo>
                  <a:pt x="15" y="265"/>
                </a:lnTo>
                <a:lnTo>
                  <a:pt x="15" y="287"/>
                </a:lnTo>
                <a:lnTo>
                  <a:pt x="15" y="309"/>
                </a:lnTo>
                <a:lnTo>
                  <a:pt x="15" y="331"/>
                </a:lnTo>
                <a:lnTo>
                  <a:pt x="15" y="354"/>
                </a:lnTo>
                <a:lnTo>
                  <a:pt x="8" y="376"/>
                </a:lnTo>
                <a:lnTo>
                  <a:pt x="8" y="406"/>
                </a:lnTo>
                <a:lnTo>
                  <a:pt x="8" y="429"/>
                </a:lnTo>
                <a:lnTo>
                  <a:pt x="8" y="458"/>
                </a:lnTo>
                <a:lnTo>
                  <a:pt x="0" y="480"/>
                </a:lnTo>
                <a:lnTo>
                  <a:pt x="0" y="503"/>
                </a:lnTo>
                <a:lnTo>
                  <a:pt x="0" y="525"/>
                </a:lnTo>
                <a:lnTo>
                  <a:pt x="0" y="548"/>
                </a:lnTo>
                <a:lnTo>
                  <a:pt x="0" y="578"/>
                </a:lnTo>
                <a:lnTo>
                  <a:pt x="0" y="600"/>
                </a:lnTo>
                <a:lnTo>
                  <a:pt x="0" y="629"/>
                </a:lnTo>
                <a:lnTo>
                  <a:pt x="0" y="652"/>
                </a:lnTo>
                <a:lnTo>
                  <a:pt x="0" y="682"/>
                </a:lnTo>
                <a:lnTo>
                  <a:pt x="8" y="712"/>
                </a:lnTo>
                <a:lnTo>
                  <a:pt x="8" y="734"/>
                </a:lnTo>
                <a:lnTo>
                  <a:pt x="15" y="757"/>
                </a:lnTo>
                <a:lnTo>
                  <a:pt x="15" y="778"/>
                </a:lnTo>
                <a:lnTo>
                  <a:pt x="15" y="801"/>
                </a:lnTo>
                <a:lnTo>
                  <a:pt x="24" y="823"/>
                </a:lnTo>
                <a:lnTo>
                  <a:pt x="24" y="846"/>
                </a:lnTo>
                <a:lnTo>
                  <a:pt x="31" y="868"/>
                </a:lnTo>
                <a:lnTo>
                  <a:pt x="31" y="898"/>
                </a:lnTo>
                <a:lnTo>
                  <a:pt x="31" y="914"/>
                </a:lnTo>
                <a:lnTo>
                  <a:pt x="31" y="943"/>
                </a:lnTo>
                <a:lnTo>
                  <a:pt x="39" y="965"/>
                </a:lnTo>
                <a:lnTo>
                  <a:pt x="39" y="988"/>
                </a:lnTo>
                <a:lnTo>
                  <a:pt x="39" y="1010"/>
                </a:lnTo>
                <a:lnTo>
                  <a:pt x="47" y="1033"/>
                </a:lnTo>
                <a:lnTo>
                  <a:pt x="47" y="1055"/>
                </a:lnTo>
                <a:lnTo>
                  <a:pt x="47" y="1077"/>
                </a:lnTo>
                <a:lnTo>
                  <a:pt x="47" y="1107"/>
                </a:lnTo>
                <a:lnTo>
                  <a:pt x="55" y="1129"/>
                </a:lnTo>
                <a:lnTo>
                  <a:pt x="55" y="1152"/>
                </a:lnTo>
                <a:lnTo>
                  <a:pt x="55" y="1174"/>
                </a:lnTo>
                <a:lnTo>
                  <a:pt x="63" y="1197"/>
                </a:lnTo>
                <a:lnTo>
                  <a:pt x="63" y="1218"/>
                </a:lnTo>
                <a:lnTo>
                  <a:pt x="63" y="1241"/>
                </a:lnTo>
                <a:lnTo>
                  <a:pt x="71" y="1263"/>
                </a:lnTo>
                <a:lnTo>
                  <a:pt x="71" y="1286"/>
                </a:lnTo>
                <a:lnTo>
                  <a:pt x="78" y="1308"/>
                </a:lnTo>
                <a:lnTo>
                  <a:pt x="87" y="1331"/>
                </a:lnTo>
                <a:lnTo>
                  <a:pt x="94" y="1353"/>
                </a:lnTo>
                <a:lnTo>
                  <a:pt x="103" y="1375"/>
                </a:lnTo>
                <a:lnTo>
                  <a:pt x="110" y="1397"/>
                </a:lnTo>
                <a:lnTo>
                  <a:pt x="118" y="1420"/>
                </a:lnTo>
                <a:lnTo>
                  <a:pt x="126" y="1442"/>
                </a:lnTo>
                <a:lnTo>
                  <a:pt x="141" y="1465"/>
                </a:lnTo>
                <a:lnTo>
                  <a:pt x="157" y="1495"/>
                </a:lnTo>
                <a:lnTo>
                  <a:pt x="166" y="1517"/>
                </a:lnTo>
                <a:lnTo>
                  <a:pt x="189" y="1531"/>
                </a:lnTo>
                <a:lnTo>
                  <a:pt x="213" y="1554"/>
                </a:lnTo>
                <a:lnTo>
                  <a:pt x="236" y="1576"/>
                </a:lnTo>
                <a:lnTo>
                  <a:pt x="260" y="1591"/>
                </a:lnTo>
                <a:lnTo>
                  <a:pt x="283" y="1606"/>
                </a:lnTo>
                <a:lnTo>
                  <a:pt x="308" y="1621"/>
                </a:lnTo>
                <a:lnTo>
                  <a:pt x="331" y="1636"/>
                </a:lnTo>
                <a:lnTo>
                  <a:pt x="355" y="1651"/>
                </a:lnTo>
                <a:lnTo>
                  <a:pt x="378" y="1674"/>
                </a:lnTo>
                <a:lnTo>
                  <a:pt x="402" y="1688"/>
                </a:lnTo>
                <a:lnTo>
                  <a:pt x="465" y="1718"/>
                </a:lnTo>
                <a:lnTo>
                  <a:pt x="489" y="1733"/>
                </a:lnTo>
                <a:lnTo>
                  <a:pt x="544" y="1748"/>
                </a:lnTo>
                <a:lnTo>
                  <a:pt x="567" y="1755"/>
                </a:lnTo>
                <a:lnTo>
                  <a:pt x="599" y="1778"/>
                </a:lnTo>
                <a:lnTo>
                  <a:pt x="623" y="1785"/>
                </a:lnTo>
                <a:lnTo>
                  <a:pt x="646" y="1800"/>
                </a:lnTo>
                <a:lnTo>
                  <a:pt x="694" y="1808"/>
                </a:lnTo>
                <a:lnTo>
                  <a:pt x="718" y="1815"/>
                </a:lnTo>
                <a:lnTo>
                  <a:pt x="741" y="1829"/>
                </a:lnTo>
                <a:lnTo>
                  <a:pt x="765" y="1837"/>
                </a:lnTo>
                <a:lnTo>
                  <a:pt x="788" y="1844"/>
                </a:lnTo>
                <a:lnTo>
                  <a:pt x="820" y="1859"/>
                </a:lnTo>
                <a:lnTo>
                  <a:pt x="844" y="1867"/>
                </a:lnTo>
                <a:lnTo>
                  <a:pt x="867" y="1874"/>
                </a:lnTo>
                <a:lnTo>
                  <a:pt x="891" y="1882"/>
                </a:lnTo>
                <a:lnTo>
                  <a:pt x="914" y="1882"/>
                </a:lnTo>
                <a:lnTo>
                  <a:pt x="939" y="1889"/>
                </a:lnTo>
                <a:lnTo>
                  <a:pt x="993" y="1897"/>
                </a:lnTo>
                <a:lnTo>
                  <a:pt x="1049" y="1897"/>
                </a:lnTo>
                <a:lnTo>
                  <a:pt x="1072" y="1904"/>
                </a:lnTo>
                <a:lnTo>
                  <a:pt x="1135" y="1912"/>
                </a:lnTo>
                <a:lnTo>
                  <a:pt x="1160" y="1912"/>
                </a:lnTo>
                <a:lnTo>
                  <a:pt x="1191" y="1919"/>
                </a:lnTo>
                <a:lnTo>
                  <a:pt x="1254" y="1927"/>
                </a:lnTo>
                <a:lnTo>
                  <a:pt x="1277" y="1934"/>
                </a:lnTo>
                <a:lnTo>
                  <a:pt x="1302" y="1942"/>
                </a:lnTo>
                <a:lnTo>
                  <a:pt x="1333" y="1957"/>
                </a:lnTo>
                <a:lnTo>
                  <a:pt x="1365" y="1964"/>
                </a:lnTo>
                <a:lnTo>
                  <a:pt x="1388" y="1979"/>
                </a:lnTo>
                <a:lnTo>
                  <a:pt x="1412" y="1986"/>
                </a:lnTo>
                <a:lnTo>
                  <a:pt x="1435" y="2001"/>
                </a:lnTo>
                <a:lnTo>
                  <a:pt x="1459" y="2008"/>
                </a:lnTo>
                <a:lnTo>
                  <a:pt x="1522" y="2016"/>
                </a:lnTo>
                <a:lnTo>
                  <a:pt x="1577" y="2023"/>
                </a:lnTo>
                <a:lnTo>
                  <a:pt x="1640" y="2031"/>
                </a:lnTo>
                <a:lnTo>
                  <a:pt x="1719" y="2046"/>
                </a:lnTo>
                <a:lnTo>
                  <a:pt x="1775" y="2053"/>
                </a:lnTo>
                <a:lnTo>
                  <a:pt x="1838" y="2053"/>
                </a:lnTo>
                <a:lnTo>
                  <a:pt x="1893" y="2061"/>
                </a:lnTo>
                <a:lnTo>
                  <a:pt x="1940" y="2061"/>
                </a:lnTo>
                <a:lnTo>
                  <a:pt x="1964" y="2068"/>
                </a:lnTo>
                <a:lnTo>
                  <a:pt x="1996" y="2068"/>
                </a:lnTo>
                <a:lnTo>
                  <a:pt x="2019" y="2068"/>
                </a:lnTo>
                <a:lnTo>
                  <a:pt x="2043" y="2076"/>
                </a:lnTo>
                <a:lnTo>
                  <a:pt x="2066" y="2083"/>
                </a:lnTo>
                <a:lnTo>
                  <a:pt x="2090" y="2091"/>
                </a:lnTo>
                <a:lnTo>
                  <a:pt x="2113" y="2098"/>
                </a:lnTo>
                <a:lnTo>
                  <a:pt x="2138" y="2106"/>
                </a:lnTo>
                <a:lnTo>
                  <a:pt x="2161" y="2121"/>
                </a:lnTo>
                <a:lnTo>
                  <a:pt x="2192" y="2128"/>
                </a:lnTo>
                <a:lnTo>
                  <a:pt x="2224" y="2135"/>
                </a:lnTo>
                <a:lnTo>
                  <a:pt x="2255" y="2150"/>
                </a:lnTo>
                <a:lnTo>
                  <a:pt x="2304" y="2150"/>
                </a:lnTo>
                <a:lnTo>
                  <a:pt x="2358" y="2157"/>
                </a:lnTo>
                <a:lnTo>
                  <a:pt x="2414" y="2165"/>
                </a:lnTo>
                <a:lnTo>
                  <a:pt x="2477" y="2165"/>
                </a:lnTo>
                <a:lnTo>
                  <a:pt x="2540" y="2172"/>
                </a:lnTo>
                <a:lnTo>
                  <a:pt x="2619" y="2180"/>
                </a:lnTo>
                <a:lnTo>
                  <a:pt x="2690" y="2180"/>
                </a:lnTo>
                <a:lnTo>
                  <a:pt x="2753" y="2187"/>
                </a:lnTo>
                <a:lnTo>
                  <a:pt x="2777" y="2187"/>
                </a:lnTo>
                <a:lnTo>
                  <a:pt x="2800" y="2187"/>
                </a:lnTo>
                <a:lnTo>
                  <a:pt x="2824" y="2195"/>
                </a:lnTo>
                <a:lnTo>
                  <a:pt x="2848" y="2195"/>
                </a:lnTo>
                <a:lnTo>
                  <a:pt x="2872" y="2195"/>
                </a:lnTo>
                <a:lnTo>
                  <a:pt x="2895" y="2195"/>
                </a:lnTo>
                <a:lnTo>
                  <a:pt x="2919" y="2202"/>
                </a:lnTo>
                <a:lnTo>
                  <a:pt x="2942" y="2210"/>
                </a:lnTo>
                <a:lnTo>
                  <a:pt x="2966" y="2210"/>
                </a:lnTo>
                <a:lnTo>
                  <a:pt x="2990" y="2217"/>
                </a:lnTo>
                <a:lnTo>
                  <a:pt x="3014" y="2225"/>
                </a:lnTo>
                <a:lnTo>
                  <a:pt x="3037" y="2225"/>
                </a:lnTo>
                <a:lnTo>
                  <a:pt x="3061" y="2232"/>
                </a:lnTo>
                <a:lnTo>
                  <a:pt x="3093" y="2232"/>
                </a:lnTo>
                <a:lnTo>
                  <a:pt x="3116" y="2240"/>
                </a:lnTo>
                <a:lnTo>
                  <a:pt x="3140" y="2240"/>
                </a:lnTo>
                <a:lnTo>
                  <a:pt x="3171" y="2247"/>
                </a:lnTo>
                <a:lnTo>
                  <a:pt x="3203" y="2255"/>
                </a:lnTo>
                <a:lnTo>
                  <a:pt x="3226" y="2262"/>
                </a:lnTo>
                <a:lnTo>
                  <a:pt x="3258" y="2270"/>
                </a:lnTo>
                <a:lnTo>
                  <a:pt x="3282" y="2270"/>
                </a:lnTo>
                <a:lnTo>
                  <a:pt x="3305" y="2270"/>
                </a:lnTo>
                <a:lnTo>
                  <a:pt x="3329" y="2277"/>
                </a:lnTo>
                <a:lnTo>
                  <a:pt x="3352" y="2277"/>
                </a:lnTo>
                <a:lnTo>
                  <a:pt x="3384" y="2277"/>
                </a:lnTo>
                <a:lnTo>
                  <a:pt x="3408" y="2277"/>
                </a:lnTo>
                <a:lnTo>
                  <a:pt x="3431" y="2285"/>
                </a:lnTo>
                <a:lnTo>
                  <a:pt x="3455" y="2285"/>
                </a:lnTo>
                <a:lnTo>
                  <a:pt x="3479" y="2285"/>
                </a:lnTo>
                <a:lnTo>
                  <a:pt x="3503" y="2285"/>
                </a:lnTo>
                <a:lnTo>
                  <a:pt x="3526" y="2285"/>
                </a:lnTo>
                <a:lnTo>
                  <a:pt x="3550" y="2285"/>
                </a:lnTo>
                <a:lnTo>
                  <a:pt x="3582" y="2285"/>
                </a:lnTo>
                <a:lnTo>
                  <a:pt x="3605" y="2285"/>
                </a:lnTo>
                <a:lnTo>
                  <a:pt x="3629" y="2285"/>
                </a:lnTo>
                <a:lnTo>
                  <a:pt x="3652" y="2285"/>
                </a:lnTo>
                <a:lnTo>
                  <a:pt x="3676" y="2285"/>
                </a:lnTo>
                <a:lnTo>
                  <a:pt x="3708" y="2285"/>
                </a:lnTo>
                <a:lnTo>
                  <a:pt x="3731" y="2285"/>
                </a:lnTo>
                <a:lnTo>
                  <a:pt x="3755" y="2285"/>
                </a:lnTo>
                <a:lnTo>
                  <a:pt x="3778" y="2285"/>
                </a:lnTo>
                <a:lnTo>
                  <a:pt x="3802" y="2277"/>
                </a:lnTo>
                <a:lnTo>
                  <a:pt x="3826" y="2277"/>
                </a:lnTo>
                <a:lnTo>
                  <a:pt x="3850" y="2277"/>
                </a:lnTo>
                <a:lnTo>
                  <a:pt x="3873" y="2270"/>
                </a:lnTo>
                <a:lnTo>
                  <a:pt x="3897" y="2255"/>
                </a:lnTo>
                <a:lnTo>
                  <a:pt x="3905" y="2232"/>
                </a:lnTo>
                <a:lnTo>
                  <a:pt x="3905" y="2210"/>
                </a:lnTo>
                <a:lnTo>
                  <a:pt x="3897" y="2187"/>
                </a:lnTo>
                <a:lnTo>
                  <a:pt x="3889" y="2165"/>
                </a:lnTo>
                <a:lnTo>
                  <a:pt x="3881" y="2142"/>
                </a:lnTo>
                <a:lnTo>
                  <a:pt x="3873" y="2121"/>
                </a:lnTo>
                <a:lnTo>
                  <a:pt x="3866" y="2098"/>
                </a:lnTo>
                <a:lnTo>
                  <a:pt x="3850" y="2068"/>
                </a:lnTo>
                <a:lnTo>
                  <a:pt x="3834" y="2046"/>
                </a:lnTo>
                <a:lnTo>
                  <a:pt x="3818" y="2016"/>
                </a:lnTo>
                <a:lnTo>
                  <a:pt x="3794" y="1993"/>
                </a:lnTo>
                <a:lnTo>
                  <a:pt x="3771" y="1972"/>
                </a:lnTo>
                <a:lnTo>
                  <a:pt x="3747" y="1942"/>
                </a:lnTo>
                <a:lnTo>
                  <a:pt x="3699" y="1927"/>
                </a:lnTo>
                <a:lnTo>
                  <a:pt x="3645" y="1867"/>
                </a:lnTo>
                <a:lnTo>
                  <a:pt x="3582" y="1815"/>
                </a:lnTo>
                <a:lnTo>
                  <a:pt x="3557" y="1793"/>
                </a:lnTo>
                <a:lnTo>
                  <a:pt x="3503" y="1778"/>
                </a:lnTo>
                <a:lnTo>
                  <a:pt x="3471" y="1755"/>
                </a:lnTo>
                <a:lnTo>
                  <a:pt x="3440" y="1740"/>
                </a:lnTo>
                <a:lnTo>
                  <a:pt x="3368" y="1718"/>
                </a:lnTo>
                <a:lnTo>
                  <a:pt x="3305" y="1703"/>
                </a:lnTo>
                <a:lnTo>
                  <a:pt x="3250" y="1688"/>
                </a:lnTo>
                <a:lnTo>
                  <a:pt x="3203" y="1680"/>
                </a:lnTo>
                <a:lnTo>
                  <a:pt x="3156" y="1666"/>
                </a:lnTo>
                <a:lnTo>
                  <a:pt x="3077" y="1644"/>
                </a:lnTo>
                <a:lnTo>
                  <a:pt x="2998" y="1629"/>
                </a:lnTo>
                <a:lnTo>
                  <a:pt x="2919" y="1599"/>
                </a:lnTo>
                <a:lnTo>
                  <a:pt x="2872" y="1591"/>
                </a:lnTo>
                <a:lnTo>
                  <a:pt x="2793" y="1576"/>
                </a:lnTo>
                <a:lnTo>
                  <a:pt x="2698" y="1546"/>
                </a:lnTo>
                <a:lnTo>
                  <a:pt x="2651" y="1531"/>
                </a:lnTo>
                <a:lnTo>
                  <a:pt x="2588" y="1517"/>
                </a:lnTo>
                <a:lnTo>
                  <a:pt x="2540" y="1510"/>
                </a:lnTo>
                <a:lnTo>
                  <a:pt x="2477" y="1465"/>
                </a:lnTo>
                <a:lnTo>
                  <a:pt x="2430" y="1457"/>
                </a:lnTo>
                <a:lnTo>
                  <a:pt x="2351" y="1412"/>
                </a:lnTo>
                <a:lnTo>
                  <a:pt x="2304" y="1405"/>
                </a:lnTo>
                <a:lnTo>
                  <a:pt x="2240" y="1390"/>
                </a:lnTo>
                <a:lnTo>
                  <a:pt x="2192" y="1375"/>
                </a:lnTo>
                <a:lnTo>
                  <a:pt x="2129" y="1361"/>
                </a:lnTo>
                <a:lnTo>
                  <a:pt x="2082" y="1346"/>
                </a:lnTo>
                <a:lnTo>
                  <a:pt x="2019" y="1331"/>
                </a:lnTo>
                <a:lnTo>
                  <a:pt x="1971" y="1316"/>
                </a:lnTo>
                <a:lnTo>
                  <a:pt x="1908" y="1301"/>
                </a:lnTo>
                <a:lnTo>
                  <a:pt x="1861" y="1293"/>
                </a:lnTo>
                <a:lnTo>
                  <a:pt x="1798" y="1248"/>
                </a:lnTo>
                <a:lnTo>
                  <a:pt x="1751" y="1241"/>
                </a:lnTo>
                <a:lnTo>
                  <a:pt x="1687" y="1197"/>
                </a:lnTo>
                <a:lnTo>
                  <a:pt x="1640" y="1189"/>
                </a:lnTo>
                <a:lnTo>
                  <a:pt x="1577" y="1144"/>
                </a:lnTo>
                <a:lnTo>
                  <a:pt x="1530" y="1129"/>
                </a:lnTo>
                <a:lnTo>
                  <a:pt x="1467" y="1114"/>
                </a:lnTo>
                <a:lnTo>
                  <a:pt x="1419" y="1099"/>
                </a:lnTo>
                <a:lnTo>
                  <a:pt x="1356" y="1055"/>
                </a:lnTo>
                <a:lnTo>
                  <a:pt x="1309" y="1048"/>
                </a:lnTo>
                <a:lnTo>
                  <a:pt x="1230" y="1003"/>
                </a:lnTo>
                <a:lnTo>
                  <a:pt x="1135" y="943"/>
                </a:lnTo>
                <a:lnTo>
                  <a:pt x="1041" y="891"/>
                </a:lnTo>
                <a:lnTo>
                  <a:pt x="962" y="831"/>
                </a:lnTo>
                <a:lnTo>
                  <a:pt x="914" y="816"/>
                </a:lnTo>
                <a:lnTo>
                  <a:pt x="851" y="771"/>
                </a:lnTo>
                <a:lnTo>
                  <a:pt x="788" y="742"/>
                </a:lnTo>
                <a:lnTo>
                  <a:pt x="725" y="712"/>
                </a:lnTo>
                <a:lnTo>
                  <a:pt x="702" y="689"/>
                </a:lnTo>
                <a:lnTo>
                  <a:pt x="670" y="667"/>
                </a:lnTo>
                <a:lnTo>
                  <a:pt x="662" y="644"/>
                </a:lnTo>
                <a:lnTo>
                  <a:pt x="639" y="622"/>
                </a:lnTo>
                <a:lnTo>
                  <a:pt x="623" y="600"/>
                </a:lnTo>
                <a:lnTo>
                  <a:pt x="599" y="570"/>
                </a:lnTo>
                <a:lnTo>
                  <a:pt x="583" y="548"/>
                </a:lnTo>
                <a:lnTo>
                  <a:pt x="567" y="525"/>
                </a:lnTo>
                <a:lnTo>
                  <a:pt x="544" y="495"/>
                </a:lnTo>
                <a:lnTo>
                  <a:pt x="529" y="473"/>
                </a:lnTo>
                <a:lnTo>
                  <a:pt x="504" y="451"/>
                </a:lnTo>
                <a:lnTo>
                  <a:pt x="481" y="421"/>
                </a:lnTo>
                <a:lnTo>
                  <a:pt x="457" y="361"/>
                </a:lnTo>
                <a:lnTo>
                  <a:pt x="425" y="331"/>
                </a:lnTo>
                <a:lnTo>
                  <a:pt x="402" y="302"/>
                </a:lnTo>
                <a:lnTo>
                  <a:pt x="387" y="280"/>
                </a:lnTo>
                <a:lnTo>
                  <a:pt x="362" y="250"/>
                </a:lnTo>
                <a:lnTo>
                  <a:pt x="323" y="205"/>
                </a:lnTo>
                <a:lnTo>
                  <a:pt x="308" y="182"/>
                </a:lnTo>
                <a:lnTo>
                  <a:pt x="276" y="146"/>
                </a:lnTo>
                <a:lnTo>
                  <a:pt x="260" y="123"/>
                </a:lnTo>
                <a:lnTo>
                  <a:pt x="236" y="101"/>
                </a:lnTo>
                <a:lnTo>
                  <a:pt x="220" y="78"/>
                </a:lnTo>
                <a:lnTo>
                  <a:pt x="197" y="56"/>
                </a:lnTo>
                <a:lnTo>
                  <a:pt x="173" y="33"/>
                </a:lnTo>
                <a:lnTo>
                  <a:pt x="150" y="26"/>
                </a:lnTo>
                <a:lnTo>
                  <a:pt x="126" y="11"/>
                </a:lnTo>
                <a:lnTo>
                  <a:pt x="103" y="11"/>
                </a:lnTo>
                <a:lnTo>
                  <a:pt x="58" y="0"/>
                </a:lnTo>
                <a:lnTo>
                  <a:pt x="58" y="0"/>
                </a:lnTo>
              </a:path>
            </a:pathLst>
          </a:custGeom>
          <a:pattFill prst="dashHorz">
            <a:fgClr>
              <a:schemeClr val="accent2"/>
            </a:fgClr>
            <a:bgClr>
              <a:schemeClr val="bg1"/>
            </a:bgClr>
          </a:pattFill>
          <a:ln w="25400" cap="rnd" cmpd="sng">
            <a:solidFill>
              <a:srgbClr val="996633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31" name="Freeform 7"/>
          <p:cNvSpPr>
            <a:spLocks/>
          </p:cNvSpPr>
          <p:nvPr/>
        </p:nvSpPr>
        <p:spPr bwMode="auto">
          <a:xfrm>
            <a:off x="1201738" y="1211263"/>
            <a:ext cx="6443662" cy="4943475"/>
          </a:xfrm>
          <a:custGeom>
            <a:avLst/>
            <a:gdLst>
              <a:gd name="T0" fmla="*/ 2648 w 4059"/>
              <a:gd name="T1" fmla="*/ 2663 h 3114"/>
              <a:gd name="T2" fmla="*/ 2491 w 4059"/>
              <a:gd name="T3" fmla="*/ 2648 h 3114"/>
              <a:gd name="T4" fmla="*/ 2363 w 4059"/>
              <a:gd name="T5" fmla="*/ 2618 h 3114"/>
              <a:gd name="T6" fmla="*/ 2198 w 4059"/>
              <a:gd name="T7" fmla="*/ 2581 h 3114"/>
              <a:gd name="T8" fmla="*/ 1980 w 4059"/>
              <a:gd name="T9" fmla="*/ 2543 h 3114"/>
              <a:gd name="T10" fmla="*/ 1845 w 4059"/>
              <a:gd name="T11" fmla="*/ 2513 h 3114"/>
              <a:gd name="T12" fmla="*/ 1620 w 4059"/>
              <a:gd name="T13" fmla="*/ 2453 h 3114"/>
              <a:gd name="T14" fmla="*/ 1410 w 4059"/>
              <a:gd name="T15" fmla="*/ 2408 h 3114"/>
              <a:gd name="T16" fmla="*/ 1178 w 4059"/>
              <a:gd name="T17" fmla="*/ 2311 h 3114"/>
              <a:gd name="T18" fmla="*/ 1065 w 4059"/>
              <a:gd name="T19" fmla="*/ 2228 h 3114"/>
              <a:gd name="T20" fmla="*/ 945 w 4059"/>
              <a:gd name="T21" fmla="*/ 2138 h 3114"/>
              <a:gd name="T22" fmla="*/ 675 w 4059"/>
              <a:gd name="T23" fmla="*/ 2011 h 3114"/>
              <a:gd name="T24" fmla="*/ 570 w 4059"/>
              <a:gd name="T25" fmla="*/ 1876 h 3114"/>
              <a:gd name="T26" fmla="*/ 420 w 4059"/>
              <a:gd name="T27" fmla="*/ 1756 h 3114"/>
              <a:gd name="T28" fmla="*/ 203 w 4059"/>
              <a:gd name="T29" fmla="*/ 1523 h 3114"/>
              <a:gd name="T30" fmla="*/ 83 w 4059"/>
              <a:gd name="T31" fmla="*/ 1268 h 3114"/>
              <a:gd name="T32" fmla="*/ 15 w 4059"/>
              <a:gd name="T33" fmla="*/ 1028 h 3114"/>
              <a:gd name="T34" fmla="*/ 23 w 4059"/>
              <a:gd name="T35" fmla="*/ 915 h 3114"/>
              <a:gd name="T36" fmla="*/ 30 w 4059"/>
              <a:gd name="T37" fmla="*/ 743 h 3114"/>
              <a:gd name="T38" fmla="*/ 75 w 4059"/>
              <a:gd name="T39" fmla="*/ 555 h 3114"/>
              <a:gd name="T40" fmla="*/ 203 w 4059"/>
              <a:gd name="T41" fmla="*/ 368 h 3114"/>
              <a:gd name="T42" fmla="*/ 435 w 4059"/>
              <a:gd name="T43" fmla="*/ 278 h 3114"/>
              <a:gd name="T44" fmla="*/ 608 w 4059"/>
              <a:gd name="T45" fmla="*/ 195 h 3114"/>
              <a:gd name="T46" fmla="*/ 833 w 4059"/>
              <a:gd name="T47" fmla="*/ 128 h 3114"/>
              <a:gd name="T48" fmla="*/ 1065 w 4059"/>
              <a:gd name="T49" fmla="*/ 68 h 3114"/>
              <a:gd name="T50" fmla="*/ 1350 w 4059"/>
              <a:gd name="T51" fmla="*/ 15 h 3114"/>
              <a:gd name="T52" fmla="*/ 1628 w 4059"/>
              <a:gd name="T53" fmla="*/ 15 h 3114"/>
              <a:gd name="T54" fmla="*/ 1853 w 4059"/>
              <a:gd name="T55" fmla="*/ 0 h 3114"/>
              <a:gd name="T56" fmla="*/ 2010 w 4059"/>
              <a:gd name="T57" fmla="*/ 30 h 3114"/>
              <a:gd name="T58" fmla="*/ 2131 w 4059"/>
              <a:gd name="T59" fmla="*/ 83 h 3114"/>
              <a:gd name="T60" fmla="*/ 2378 w 4059"/>
              <a:gd name="T61" fmla="*/ 143 h 3114"/>
              <a:gd name="T62" fmla="*/ 2446 w 4059"/>
              <a:gd name="T63" fmla="*/ 255 h 3114"/>
              <a:gd name="T64" fmla="*/ 2626 w 4059"/>
              <a:gd name="T65" fmla="*/ 353 h 3114"/>
              <a:gd name="T66" fmla="*/ 2731 w 4059"/>
              <a:gd name="T67" fmla="*/ 518 h 3114"/>
              <a:gd name="T68" fmla="*/ 2821 w 4059"/>
              <a:gd name="T69" fmla="*/ 788 h 3114"/>
              <a:gd name="T70" fmla="*/ 2858 w 4059"/>
              <a:gd name="T71" fmla="*/ 960 h 3114"/>
              <a:gd name="T72" fmla="*/ 2948 w 4059"/>
              <a:gd name="T73" fmla="*/ 1133 h 3114"/>
              <a:gd name="T74" fmla="*/ 3031 w 4059"/>
              <a:gd name="T75" fmla="*/ 1298 h 3114"/>
              <a:gd name="T76" fmla="*/ 3136 w 4059"/>
              <a:gd name="T77" fmla="*/ 1500 h 3114"/>
              <a:gd name="T78" fmla="*/ 3256 w 4059"/>
              <a:gd name="T79" fmla="*/ 1733 h 3114"/>
              <a:gd name="T80" fmla="*/ 3308 w 4059"/>
              <a:gd name="T81" fmla="*/ 1921 h 3114"/>
              <a:gd name="T82" fmla="*/ 3451 w 4059"/>
              <a:gd name="T83" fmla="*/ 2101 h 3114"/>
              <a:gd name="T84" fmla="*/ 3563 w 4059"/>
              <a:gd name="T85" fmla="*/ 2228 h 3114"/>
              <a:gd name="T86" fmla="*/ 3698 w 4059"/>
              <a:gd name="T87" fmla="*/ 2356 h 3114"/>
              <a:gd name="T88" fmla="*/ 3833 w 4059"/>
              <a:gd name="T89" fmla="*/ 2453 h 3114"/>
              <a:gd name="T90" fmla="*/ 3946 w 4059"/>
              <a:gd name="T91" fmla="*/ 2596 h 3114"/>
              <a:gd name="T92" fmla="*/ 3998 w 4059"/>
              <a:gd name="T93" fmla="*/ 2716 h 3114"/>
              <a:gd name="T94" fmla="*/ 4051 w 4059"/>
              <a:gd name="T95" fmla="*/ 2828 h 3114"/>
              <a:gd name="T96" fmla="*/ 4051 w 4059"/>
              <a:gd name="T97" fmla="*/ 2933 h 3114"/>
              <a:gd name="T98" fmla="*/ 3998 w 4059"/>
              <a:gd name="T99" fmla="*/ 3053 h 3114"/>
              <a:gd name="T100" fmla="*/ 3886 w 4059"/>
              <a:gd name="T101" fmla="*/ 3113 h 3114"/>
              <a:gd name="T102" fmla="*/ 3721 w 4059"/>
              <a:gd name="T103" fmla="*/ 3091 h 3114"/>
              <a:gd name="T104" fmla="*/ 3608 w 4059"/>
              <a:gd name="T105" fmla="*/ 3046 h 3114"/>
              <a:gd name="T106" fmla="*/ 3473 w 4059"/>
              <a:gd name="T107" fmla="*/ 2948 h 3114"/>
              <a:gd name="T108" fmla="*/ 3361 w 4059"/>
              <a:gd name="T109" fmla="*/ 2896 h 3114"/>
              <a:gd name="T110" fmla="*/ 3203 w 4059"/>
              <a:gd name="T111" fmla="*/ 2821 h 3114"/>
              <a:gd name="T112" fmla="*/ 3001 w 4059"/>
              <a:gd name="T113" fmla="*/ 2761 h 3114"/>
              <a:gd name="T114" fmla="*/ 2888 w 4059"/>
              <a:gd name="T115" fmla="*/ 2716 h 311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059"/>
              <a:gd name="T175" fmla="*/ 0 h 3114"/>
              <a:gd name="T176" fmla="*/ 4059 w 4059"/>
              <a:gd name="T177" fmla="*/ 3114 h 311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059" h="3114">
                <a:moveTo>
                  <a:pt x="2795" y="2693"/>
                </a:moveTo>
                <a:lnTo>
                  <a:pt x="2753" y="2678"/>
                </a:lnTo>
                <a:lnTo>
                  <a:pt x="2723" y="2678"/>
                </a:lnTo>
                <a:lnTo>
                  <a:pt x="2693" y="2671"/>
                </a:lnTo>
                <a:lnTo>
                  <a:pt x="2648" y="2663"/>
                </a:lnTo>
                <a:lnTo>
                  <a:pt x="2603" y="2663"/>
                </a:lnTo>
                <a:lnTo>
                  <a:pt x="2558" y="2663"/>
                </a:lnTo>
                <a:lnTo>
                  <a:pt x="2536" y="2656"/>
                </a:lnTo>
                <a:lnTo>
                  <a:pt x="2513" y="2648"/>
                </a:lnTo>
                <a:lnTo>
                  <a:pt x="2491" y="2648"/>
                </a:lnTo>
                <a:lnTo>
                  <a:pt x="2468" y="2641"/>
                </a:lnTo>
                <a:lnTo>
                  <a:pt x="2438" y="2641"/>
                </a:lnTo>
                <a:lnTo>
                  <a:pt x="2408" y="2633"/>
                </a:lnTo>
                <a:lnTo>
                  <a:pt x="2386" y="2626"/>
                </a:lnTo>
                <a:lnTo>
                  <a:pt x="2363" y="2618"/>
                </a:lnTo>
                <a:lnTo>
                  <a:pt x="2333" y="2611"/>
                </a:lnTo>
                <a:lnTo>
                  <a:pt x="2303" y="2603"/>
                </a:lnTo>
                <a:lnTo>
                  <a:pt x="2273" y="2596"/>
                </a:lnTo>
                <a:lnTo>
                  <a:pt x="2243" y="2588"/>
                </a:lnTo>
                <a:lnTo>
                  <a:pt x="2198" y="2581"/>
                </a:lnTo>
                <a:lnTo>
                  <a:pt x="2168" y="2566"/>
                </a:lnTo>
                <a:lnTo>
                  <a:pt x="2108" y="2558"/>
                </a:lnTo>
                <a:lnTo>
                  <a:pt x="2048" y="2551"/>
                </a:lnTo>
                <a:lnTo>
                  <a:pt x="2003" y="2543"/>
                </a:lnTo>
                <a:lnTo>
                  <a:pt x="1980" y="2543"/>
                </a:lnTo>
                <a:lnTo>
                  <a:pt x="1958" y="2536"/>
                </a:lnTo>
                <a:lnTo>
                  <a:pt x="1913" y="2536"/>
                </a:lnTo>
                <a:lnTo>
                  <a:pt x="1890" y="2528"/>
                </a:lnTo>
                <a:lnTo>
                  <a:pt x="1868" y="2521"/>
                </a:lnTo>
                <a:lnTo>
                  <a:pt x="1845" y="2513"/>
                </a:lnTo>
                <a:lnTo>
                  <a:pt x="1823" y="2498"/>
                </a:lnTo>
                <a:lnTo>
                  <a:pt x="1763" y="2491"/>
                </a:lnTo>
                <a:lnTo>
                  <a:pt x="1733" y="2476"/>
                </a:lnTo>
                <a:lnTo>
                  <a:pt x="1673" y="2468"/>
                </a:lnTo>
                <a:lnTo>
                  <a:pt x="1620" y="2453"/>
                </a:lnTo>
                <a:lnTo>
                  <a:pt x="1575" y="2446"/>
                </a:lnTo>
                <a:lnTo>
                  <a:pt x="1553" y="2438"/>
                </a:lnTo>
                <a:lnTo>
                  <a:pt x="1493" y="2431"/>
                </a:lnTo>
                <a:lnTo>
                  <a:pt x="1463" y="2423"/>
                </a:lnTo>
                <a:lnTo>
                  <a:pt x="1410" y="2408"/>
                </a:lnTo>
                <a:lnTo>
                  <a:pt x="1380" y="2393"/>
                </a:lnTo>
                <a:lnTo>
                  <a:pt x="1328" y="2378"/>
                </a:lnTo>
                <a:lnTo>
                  <a:pt x="1268" y="2356"/>
                </a:lnTo>
                <a:lnTo>
                  <a:pt x="1238" y="2341"/>
                </a:lnTo>
                <a:lnTo>
                  <a:pt x="1178" y="2311"/>
                </a:lnTo>
                <a:lnTo>
                  <a:pt x="1155" y="2296"/>
                </a:lnTo>
                <a:lnTo>
                  <a:pt x="1133" y="2281"/>
                </a:lnTo>
                <a:lnTo>
                  <a:pt x="1110" y="2266"/>
                </a:lnTo>
                <a:lnTo>
                  <a:pt x="1088" y="2251"/>
                </a:lnTo>
                <a:lnTo>
                  <a:pt x="1065" y="2228"/>
                </a:lnTo>
                <a:lnTo>
                  <a:pt x="1043" y="2206"/>
                </a:lnTo>
                <a:lnTo>
                  <a:pt x="1020" y="2191"/>
                </a:lnTo>
                <a:lnTo>
                  <a:pt x="998" y="2176"/>
                </a:lnTo>
                <a:lnTo>
                  <a:pt x="975" y="2161"/>
                </a:lnTo>
                <a:lnTo>
                  <a:pt x="945" y="2138"/>
                </a:lnTo>
                <a:lnTo>
                  <a:pt x="900" y="2123"/>
                </a:lnTo>
                <a:lnTo>
                  <a:pt x="840" y="2093"/>
                </a:lnTo>
                <a:lnTo>
                  <a:pt x="765" y="2071"/>
                </a:lnTo>
                <a:lnTo>
                  <a:pt x="705" y="2041"/>
                </a:lnTo>
                <a:lnTo>
                  <a:pt x="675" y="2011"/>
                </a:lnTo>
                <a:lnTo>
                  <a:pt x="645" y="1981"/>
                </a:lnTo>
                <a:lnTo>
                  <a:pt x="623" y="1951"/>
                </a:lnTo>
                <a:lnTo>
                  <a:pt x="600" y="1921"/>
                </a:lnTo>
                <a:lnTo>
                  <a:pt x="585" y="1898"/>
                </a:lnTo>
                <a:lnTo>
                  <a:pt x="570" y="1876"/>
                </a:lnTo>
                <a:lnTo>
                  <a:pt x="540" y="1846"/>
                </a:lnTo>
                <a:lnTo>
                  <a:pt x="518" y="1816"/>
                </a:lnTo>
                <a:lnTo>
                  <a:pt x="473" y="1801"/>
                </a:lnTo>
                <a:lnTo>
                  <a:pt x="443" y="1778"/>
                </a:lnTo>
                <a:lnTo>
                  <a:pt x="420" y="1756"/>
                </a:lnTo>
                <a:lnTo>
                  <a:pt x="390" y="1725"/>
                </a:lnTo>
                <a:lnTo>
                  <a:pt x="338" y="1695"/>
                </a:lnTo>
                <a:lnTo>
                  <a:pt x="285" y="1635"/>
                </a:lnTo>
                <a:lnTo>
                  <a:pt x="255" y="1575"/>
                </a:lnTo>
                <a:lnTo>
                  <a:pt x="203" y="1523"/>
                </a:lnTo>
                <a:lnTo>
                  <a:pt x="195" y="1478"/>
                </a:lnTo>
                <a:lnTo>
                  <a:pt x="150" y="1433"/>
                </a:lnTo>
                <a:lnTo>
                  <a:pt x="120" y="1373"/>
                </a:lnTo>
                <a:lnTo>
                  <a:pt x="105" y="1320"/>
                </a:lnTo>
                <a:lnTo>
                  <a:pt x="83" y="1268"/>
                </a:lnTo>
                <a:lnTo>
                  <a:pt x="60" y="1208"/>
                </a:lnTo>
                <a:lnTo>
                  <a:pt x="45" y="1148"/>
                </a:lnTo>
                <a:lnTo>
                  <a:pt x="38" y="1103"/>
                </a:lnTo>
                <a:lnTo>
                  <a:pt x="23" y="1058"/>
                </a:lnTo>
                <a:lnTo>
                  <a:pt x="15" y="1028"/>
                </a:lnTo>
                <a:lnTo>
                  <a:pt x="8" y="1005"/>
                </a:lnTo>
                <a:lnTo>
                  <a:pt x="0" y="983"/>
                </a:lnTo>
                <a:lnTo>
                  <a:pt x="8" y="960"/>
                </a:lnTo>
                <a:lnTo>
                  <a:pt x="15" y="938"/>
                </a:lnTo>
                <a:lnTo>
                  <a:pt x="23" y="915"/>
                </a:lnTo>
                <a:lnTo>
                  <a:pt x="23" y="885"/>
                </a:lnTo>
                <a:lnTo>
                  <a:pt x="30" y="855"/>
                </a:lnTo>
                <a:lnTo>
                  <a:pt x="30" y="825"/>
                </a:lnTo>
                <a:lnTo>
                  <a:pt x="30" y="765"/>
                </a:lnTo>
                <a:lnTo>
                  <a:pt x="30" y="743"/>
                </a:lnTo>
                <a:lnTo>
                  <a:pt x="38" y="690"/>
                </a:lnTo>
                <a:lnTo>
                  <a:pt x="45" y="638"/>
                </a:lnTo>
                <a:lnTo>
                  <a:pt x="53" y="615"/>
                </a:lnTo>
                <a:lnTo>
                  <a:pt x="68" y="585"/>
                </a:lnTo>
                <a:lnTo>
                  <a:pt x="75" y="555"/>
                </a:lnTo>
                <a:lnTo>
                  <a:pt x="98" y="495"/>
                </a:lnTo>
                <a:lnTo>
                  <a:pt x="113" y="465"/>
                </a:lnTo>
                <a:lnTo>
                  <a:pt x="135" y="413"/>
                </a:lnTo>
                <a:lnTo>
                  <a:pt x="158" y="383"/>
                </a:lnTo>
                <a:lnTo>
                  <a:pt x="203" y="368"/>
                </a:lnTo>
                <a:lnTo>
                  <a:pt x="233" y="345"/>
                </a:lnTo>
                <a:lnTo>
                  <a:pt x="263" y="323"/>
                </a:lnTo>
                <a:lnTo>
                  <a:pt x="308" y="315"/>
                </a:lnTo>
                <a:lnTo>
                  <a:pt x="368" y="293"/>
                </a:lnTo>
                <a:lnTo>
                  <a:pt x="435" y="278"/>
                </a:lnTo>
                <a:lnTo>
                  <a:pt x="488" y="263"/>
                </a:lnTo>
                <a:lnTo>
                  <a:pt x="518" y="248"/>
                </a:lnTo>
                <a:lnTo>
                  <a:pt x="540" y="225"/>
                </a:lnTo>
                <a:lnTo>
                  <a:pt x="563" y="203"/>
                </a:lnTo>
                <a:lnTo>
                  <a:pt x="608" y="195"/>
                </a:lnTo>
                <a:lnTo>
                  <a:pt x="630" y="173"/>
                </a:lnTo>
                <a:lnTo>
                  <a:pt x="683" y="158"/>
                </a:lnTo>
                <a:lnTo>
                  <a:pt x="728" y="150"/>
                </a:lnTo>
                <a:lnTo>
                  <a:pt x="788" y="135"/>
                </a:lnTo>
                <a:lnTo>
                  <a:pt x="833" y="128"/>
                </a:lnTo>
                <a:lnTo>
                  <a:pt x="900" y="113"/>
                </a:lnTo>
                <a:lnTo>
                  <a:pt x="930" y="98"/>
                </a:lnTo>
                <a:lnTo>
                  <a:pt x="975" y="90"/>
                </a:lnTo>
                <a:lnTo>
                  <a:pt x="1020" y="83"/>
                </a:lnTo>
                <a:lnTo>
                  <a:pt x="1065" y="68"/>
                </a:lnTo>
                <a:lnTo>
                  <a:pt x="1095" y="53"/>
                </a:lnTo>
                <a:lnTo>
                  <a:pt x="1155" y="45"/>
                </a:lnTo>
                <a:lnTo>
                  <a:pt x="1215" y="23"/>
                </a:lnTo>
                <a:lnTo>
                  <a:pt x="1275" y="15"/>
                </a:lnTo>
                <a:lnTo>
                  <a:pt x="1350" y="15"/>
                </a:lnTo>
                <a:lnTo>
                  <a:pt x="1440" y="23"/>
                </a:lnTo>
                <a:lnTo>
                  <a:pt x="1500" y="30"/>
                </a:lnTo>
                <a:lnTo>
                  <a:pt x="1523" y="30"/>
                </a:lnTo>
                <a:lnTo>
                  <a:pt x="1598" y="23"/>
                </a:lnTo>
                <a:lnTo>
                  <a:pt x="1628" y="15"/>
                </a:lnTo>
                <a:lnTo>
                  <a:pt x="1673" y="15"/>
                </a:lnTo>
                <a:lnTo>
                  <a:pt x="1718" y="8"/>
                </a:lnTo>
                <a:lnTo>
                  <a:pt x="1740" y="8"/>
                </a:lnTo>
                <a:lnTo>
                  <a:pt x="1808" y="8"/>
                </a:lnTo>
                <a:lnTo>
                  <a:pt x="1853" y="0"/>
                </a:lnTo>
                <a:lnTo>
                  <a:pt x="1913" y="0"/>
                </a:lnTo>
                <a:lnTo>
                  <a:pt x="1935" y="0"/>
                </a:lnTo>
                <a:lnTo>
                  <a:pt x="1965" y="8"/>
                </a:lnTo>
                <a:lnTo>
                  <a:pt x="1988" y="15"/>
                </a:lnTo>
                <a:lnTo>
                  <a:pt x="2010" y="30"/>
                </a:lnTo>
                <a:lnTo>
                  <a:pt x="2033" y="45"/>
                </a:lnTo>
                <a:lnTo>
                  <a:pt x="2055" y="53"/>
                </a:lnTo>
                <a:lnTo>
                  <a:pt x="2078" y="60"/>
                </a:lnTo>
                <a:lnTo>
                  <a:pt x="2100" y="75"/>
                </a:lnTo>
                <a:lnTo>
                  <a:pt x="2131" y="83"/>
                </a:lnTo>
                <a:lnTo>
                  <a:pt x="2176" y="90"/>
                </a:lnTo>
                <a:lnTo>
                  <a:pt x="2236" y="105"/>
                </a:lnTo>
                <a:lnTo>
                  <a:pt x="2296" y="113"/>
                </a:lnTo>
                <a:lnTo>
                  <a:pt x="2356" y="128"/>
                </a:lnTo>
                <a:lnTo>
                  <a:pt x="2378" y="143"/>
                </a:lnTo>
                <a:lnTo>
                  <a:pt x="2401" y="158"/>
                </a:lnTo>
                <a:lnTo>
                  <a:pt x="2408" y="180"/>
                </a:lnTo>
                <a:lnTo>
                  <a:pt x="2416" y="203"/>
                </a:lnTo>
                <a:lnTo>
                  <a:pt x="2423" y="225"/>
                </a:lnTo>
                <a:lnTo>
                  <a:pt x="2446" y="255"/>
                </a:lnTo>
                <a:lnTo>
                  <a:pt x="2506" y="278"/>
                </a:lnTo>
                <a:lnTo>
                  <a:pt x="2528" y="300"/>
                </a:lnTo>
                <a:lnTo>
                  <a:pt x="2573" y="315"/>
                </a:lnTo>
                <a:lnTo>
                  <a:pt x="2596" y="338"/>
                </a:lnTo>
                <a:lnTo>
                  <a:pt x="2626" y="353"/>
                </a:lnTo>
                <a:lnTo>
                  <a:pt x="2648" y="375"/>
                </a:lnTo>
                <a:lnTo>
                  <a:pt x="2671" y="390"/>
                </a:lnTo>
                <a:lnTo>
                  <a:pt x="2693" y="413"/>
                </a:lnTo>
                <a:lnTo>
                  <a:pt x="2708" y="458"/>
                </a:lnTo>
                <a:lnTo>
                  <a:pt x="2731" y="518"/>
                </a:lnTo>
                <a:lnTo>
                  <a:pt x="2746" y="548"/>
                </a:lnTo>
                <a:lnTo>
                  <a:pt x="2761" y="608"/>
                </a:lnTo>
                <a:lnTo>
                  <a:pt x="2783" y="668"/>
                </a:lnTo>
                <a:lnTo>
                  <a:pt x="2798" y="728"/>
                </a:lnTo>
                <a:lnTo>
                  <a:pt x="2821" y="788"/>
                </a:lnTo>
                <a:lnTo>
                  <a:pt x="2821" y="833"/>
                </a:lnTo>
                <a:lnTo>
                  <a:pt x="2836" y="855"/>
                </a:lnTo>
                <a:lnTo>
                  <a:pt x="2851" y="915"/>
                </a:lnTo>
                <a:lnTo>
                  <a:pt x="2851" y="938"/>
                </a:lnTo>
                <a:lnTo>
                  <a:pt x="2858" y="960"/>
                </a:lnTo>
                <a:lnTo>
                  <a:pt x="2851" y="990"/>
                </a:lnTo>
                <a:lnTo>
                  <a:pt x="2858" y="1013"/>
                </a:lnTo>
                <a:lnTo>
                  <a:pt x="2873" y="1043"/>
                </a:lnTo>
                <a:lnTo>
                  <a:pt x="2896" y="1103"/>
                </a:lnTo>
                <a:lnTo>
                  <a:pt x="2948" y="1133"/>
                </a:lnTo>
                <a:lnTo>
                  <a:pt x="2971" y="1163"/>
                </a:lnTo>
                <a:lnTo>
                  <a:pt x="2993" y="1193"/>
                </a:lnTo>
                <a:lnTo>
                  <a:pt x="3008" y="1245"/>
                </a:lnTo>
                <a:lnTo>
                  <a:pt x="3023" y="1268"/>
                </a:lnTo>
                <a:lnTo>
                  <a:pt x="3031" y="1298"/>
                </a:lnTo>
                <a:lnTo>
                  <a:pt x="3046" y="1328"/>
                </a:lnTo>
                <a:lnTo>
                  <a:pt x="3068" y="1380"/>
                </a:lnTo>
                <a:lnTo>
                  <a:pt x="3083" y="1410"/>
                </a:lnTo>
                <a:lnTo>
                  <a:pt x="3106" y="1440"/>
                </a:lnTo>
                <a:lnTo>
                  <a:pt x="3136" y="1500"/>
                </a:lnTo>
                <a:lnTo>
                  <a:pt x="3166" y="1530"/>
                </a:lnTo>
                <a:lnTo>
                  <a:pt x="3188" y="1560"/>
                </a:lnTo>
                <a:lnTo>
                  <a:pt x="3218" y="1620"/>
                </a:lnTo>
                <a:lnTo>
                  <a:pt x="3241" y="1680"/>
                </a:lnTo>
                <a:lnTo>
                  <a:pt x="3256" y="1733"/>
                </a:lnTo>
                <a:lnTo>
                  <a:pt x="3271" y="1793"/>
                </a:lnTo>
                <a:lnTo>
                  <a:pt x="3278" y="1816"/>
                </a:lnTo>
                <a:lnTo>
                  <a:pt x="3286" y="1846"/>
                </a:lnTo>
                <a:lnTo>
                  <a:pt x="3293" y="1898"/>
                </a:lnTo>
                <a:lnTo>
                  <a:pt x="3308" y="1921"/>
                </a:lnTo>
                <a:lnTo>
                  <a:pt x="3331" y="1951"/>
                </a:lnTo>
                <a:lnTo>
                  <a:pt x="3376" y="2011"/>
                </a:lnTo>
                <a:lnTo>
                  <a:pt x="3391" y="2033"/>
                </a:lnTo>
                <a:lnTo>
                  <a:pt x="3436" y="2078"/>
                </a:lnTo>
                <a:lnTo>
                  <a:pt x="3451" y="2101"/>
                </a:lnTo>
                <a:lnTo>
                  <a:pt x="3481" y="2131"/>
                </a:lnTo>
                <a:lnTo>
                  <a:pt x="3496" y="2153"/>
                </a:lnTo>
                <a:lnTo>
                  <a:pt x="3518" y="2183"/>
                </a:lnTo>
                <a:lnTo>
                  <a:pt x="3541" y="2206"/>
                </a:lnTo>
                <a:lnTo>
                  <a:pt x="3563" y="2228"/>
                </a:lnTo>
                <a:lnTo>
                  <a:pt x="3586" y="2251"/>
                </a:lnTo>
                <a:lnTo>
                  <a:pt x="3616" y="2281"/>
                </a:lnTo>
                <a:lnTo>
                  <a:pt x="3638" y="2303"/>
                </a:lnTo>
                <a:lnTo>
                  <a:pt x="3668" y="2326"/>
                </a:lnTo>
                <a:lnTo>
                  <a:pt x="3698" y="2356"/>
                </a:lnTo>
                <a:lnTo>
                  <a:pt x="3721" y="2378"/>
                </a:lnTo>
                <a:lnTo>
                  <a:pt x="3743" y="2401"/>
                </a:lnTo>
                <a:lnTo>
                  <a:pt x="3766" y="2416"/>
                </a:lnTo>
                <a:lnTo>
                  <a:pt x="3811" y="2431"/>
                </a:lnTo>
                <a:lnTo>
                  <a:pt x="3833" y="2453"/>
                </a:lnTo>
                <a:lnTo>
                  <a:pt x="3856" y="2476"/>
                </a:lnTo>
                <a:lnTo>
                  <a:pt x="3886" y="2498"/>
                </a:lnTo>
                <a:lnTo>
                  <a:pt x="3908" y="2551"/>
                </a:lnTo>
                <a:lnTo>
                  <a:pt x="3931" y="2573"/>
                </a:lnTo>
                <a:lnTo>
                  <a:pt x="3946" y="2596"/>
                </a:lnTo>
                <a:lnTo>
                  <a:pt x="3961" y="2626"/>
                </a:lnTo>
                <a:lnTo>
                  <a:pt x="3961" y="2648"/>
                </a:lnTo>
                <a:lnTo>
                  <a:pt x="3968" y="2671"/>
                </a:lnTo>
                <a:lnTo>
                  <a:pt x="3983" y="2693"/>
                </a:lnTo>
                <a:lnTo>
                  <a:pt x="3998" y="2716"/>
                </a:lnTo>
                <a:lnTo>
                  <a:pt x="4006" y="2738"/>
                </a:lnTo>
                <a:lnTo>
                  <a:pt x="4021" y="2761"/>
                </a:lnTo>
                <a:lnTo>
                  <a:pt x="4036" y="2783"/>
                </a:lnTo>
                <a:lnTo>
                  <a:pt x="4043" y="2806"/>
                </a:lnTo>
                <a:lnTo>
                  <a:pt x="4051" y="2828"/>
                </a:lnTo>
                <a:lnTo>
                  <a:pt x="4043" y="2851"/>
                </a:lnTo>
                <a:lnTo>
                  <a:pt x="4028" y="2873"/>
                </a:lnTo>
                <a:lnTo>
                  <a:pt x="4021" y="2896"/>
                </a:lnTo>
                <a:lnTo>
                  <a:pt x="4028" y="2918"/>
                </a:lnTo>
                <a:lnTo>
                  <a:pt x="4051" y="2933"/>
                </a:lnTo>
                <a:lnTo>
                  <a:pt x="4058" y="2956"/>
                </a:lnTo>
                <a:lnTo>
                  <a:pt x="4051" y="2986"/>
                </a:lnTo>
                <a:lnTo>
                  <a:pt x="4036" y="3008"/>
                </a:lnTo>
                <a:lnTo>
                  <a:pt x="4013" y="3031"/>
                </a:lnTo>
                <a:lnTo>
                  <a:pt x="3998" y="3053"/>
                </a:lnTo>
                <a:lnTo>
                  <a:pt x="3976" y="3068"/>
                </a:lnTo>
                <a:lnTo>
                  <a:pt x="3953" y="3083"/>
                </a:lnTo>
                <a:lnTo>
                  <a:pt x="3931" y="3098"/>
                </a:lnTo>
                <a:lnTo>
                  <a:pt x="3908" y="3113"/>
                </a:lnTo>
                <a:lnTo>
                  <a:pt x="3886" y="3113"/>
                </a:lnTo>
                <a:lnTo>
                  <a:pt x="3856" y="3113"/>
                </a:lnTo>
                <a:lnTo>
                  <a:pt x="3826" y="3106"/>
                </a:lnTo>
                <a:lnTo>
                  <a:pt x="3803" y="3098"/>
                </a:lnTo>
                <a:lnTo>
                  <a:pt x="3781" y="3091"/>
                </a:lnTo>
                <a:lnTo>
                  <a:pt x="3721" y="3091"/>
                </a:lnTo>
                <a:lnTo>
                  <a:pt x="3668" y="3091"/>
                </a:lnTo>
                <a:lnTo>
                  <a:pt x="3646" y="3091"/>
                </a:lnTo>
                <a:lnTo>
                  <a:pt x="3623" y="3098"/>
                </a:lnTo>
                <a:lnTo>
                  <a:pt x="3616" y="3068"/>
                </a:lnTo>
                <a:lnTo>
                  <a:pt x="3608" y="3046"/>
                </a:lnTo>
                <a:lnTo>
                  <a:pt x="3601" y="3023"/>
                </a:lnTo>
                <a:lnTo>
                  <a:pt x="3586" y="3001"/>
                </a:lnTo>
                <a:lnTo>
                  <a:pt x="3563" y="2978"/>
                </a:lnTo>
                <a:lnTo>
                  <a:pt x="3533" y="2971"/>
                </a:lnTo>
                <a:lnTo>
                  <a:pt x="3473" y="2948"/>
                </a:lnTo>
                <a:lnTo>
                  <a:pt x="3451" y="2941"/>
                </a:lnTo>
                <a:lnTo>
                  <a:pt x="3428" y="2933"/>
                </a:lnTo>
                <a:lnTo>
                  <a:pt x="3406" y="2926"/>
                </a:lnTo>
                <a:lnTo>
                  <a:pt x="3383" y="2918"/>
                </a:lnTo>
                <a:lnTo>
                  <a:pt x="3361" y="2896"/>
                </a:lnTo>
                <a:lnTo>
                  <a:pt x="3338" y="2873"/>
                </a:lnTo>
                <a:lnTo>
                  <a:pt x="3316" y="2858"/>
                </a:lnTo>
                <a:lnTo>
                  <a:pt x="3286" y="2851"/>
                </a:lnTo>
                <a:lnTo>
                  <a:pt x="3233" y="2836"/>
                </a:lnTo>
                <a:lnTo>
                  <a:pt x="3203" y="2821"/>
                </a:lnTo>
                <a:lnTo>
                  <a:pt x="3158" y="2813"/>
                </a:lnTo>
                <a:lnTo>
                  <a:pt x="3128" y="2806"/>
                </a:lnTo>
                <a:lnTo>
                  <a:pt x="3076" y="2791"/>
                </a:lnTo>
                <a:lnTo>
                  <a:pt x="3023" y="2776"/>
                </a:lnTo>
                <a:lnTo>
                  <a:pt x="3001" y="2761"/>
                </a:lnTo>
                <a:lnTo>
                  <a:pt x="2978" y="2753"/>
                </a:lnTo>
                <a:lnTo>
                  <a:pt x="2956" y="2746"/>
                </a:lnTo>
                <a:lnTo>
                  <a:pt x="2933" y="2731"/>
                </a:lnTo>
                <a:lnTo>
                  <a:pt x="2911" y="2723"/>
                </a:lnTo>
                <a:lnTo>
                  <a:pt x="2888" y="2716"/>
                </a:lnTo>
                <a:lnTo>
                  <a:pt x="2866" y="2708"/>
                </a:lnTo>
                <a:lnTo>
                  <a:pt x="2843" y="2708"/>
                </a:lnTo>
                <a:lnTo>
                  <a:pt x="2795" y="2693"/>
                </a:lnTo>
              </a:path>
            </a:pathLst>
          </a:custGeom>
          <a:noFill/>
          <a:ln w="50800" cap="rnd" cmpd="sng">
            <a:solidFill>
              <a:srgbClr val="CC33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Freeform 8"/>
          <p:cNvSpPr>
            <a:spLocks/>
          </p:cNvSpPr>
          <p:nvPr/>
        </p:nvSpPr>
        <p:spPr bwMode="auto">
          <a:xfrm>
            <a:off x="2868613" y="2652713"/>
            <a:ext cx="4718050" cy="3382962"/>
          </a:xfrm>
          <a:custGeom>
            <a:avLst/>
            <a:gdLst>
              <a:gd name="T0" fmla="*/ 30 w 2972"/>
              <a:gd name="T1" fmla="*/ 22 h 2131"/>
              <a:gd name="T2" fmla="*/ 75 w 2972"/>
              <a:gd name="T3" fmla="*/ 52 h 2131"/>
              <a:gd name="T4" fmla="*/ 120 w 2972"/>
              <a:gd name="T5" fmla="*/ 90 h 2131"/>
              <a:gd name="T6" fmla="*/ 173 w 2972"/>
              <a:gd name="T7" fmla="*/ 127 h 2131"/>
              <a:gd name="T8" fmla="*/ 233 w 2972"/>
              <a:gd name="T9" fmla="*/ 165 h 2131"/>
              <a:gd name="T10" fmla="*/ 285 w 2972"/>
              <a:gd name="T11" fmla="*/ 210 h 2131"/>
              <a:gd name="T12" fmla="*/ 353 w 2972"/>
              <a:gd name="T13" fmla="*/ 240 h 2131"/>
              <a:gd name="T14" fmla="*/ 398 w 2972"/>
              <a:gd name="T15" fmla="*/ 270 h 2131"/>
              <a:gd name="T16" fmla="*/ 458 w 2972"/>
              <a:gd name="T17" fmla="*/ 307 h 2131"/>
              <a:gd name="T18" fmla="*/ 510 w 2972"/>
              <a:gd name="T19" fmla="*/ 345 h 2131"/>
              <a:gd name="T20" fmla="*/ 555 w 2972"/>
              <a:gd name="T21" fmla="*/ 382 h 2131"/>
              <a:gd name="T22" fmla="*/ 608 w 2972"/>
              <a:gd name="T23" fmla="*/ 420 h 2131"/>
              <a:gd name="T24" fmla="*/ 698 w 2972"/>
              <a:gd name="T25" fmla="*/ 457 h 2131"/>
              <a:gd name="T26" fmla="*/ 818 w 2972"/>
              <a:gd name="T27" fmla="*/ 502 h 2131"/>
              <a:gd name="T28" fmla="*/ 870 w 2972"/>
              <a:gd name="T29" fmla="*/ 532 h 2131"/>
              <a:gd name="T30" fmla="*/ 960 w 2972"/>
              <a:gd name="T31" fmla="*/ 570 h 2131"/>
              <a:gd name="T32" fmla="*/ 1005 w 2972"/>
              <a:gd name="T33" fmla="*/ 615 h 2131"/>
              <a:gd name="T34" fmla="*/ 1088 w 2972"/>
              <a:gd name="T35" fmla="*/ 682 h 2131"/>
              <a:gd name="T36" fmla="*/ 1193 w 2972"/>
              <a:gd name="T37" fmla="*/ 727 h 2131"/>
              <a:gd name="T38" fmla="*/ 1276 w 2972"/>
              <a:gd name="T39" fmla="*/ 772 h 2131"/>
              <a:gd name="T40" fmla="*/ 1396 w 2972"/>
              <a:gd name="T41" fmla="*/ 825 h 2131"/>
              <a:gd name="T42" fmla="*/ 1448 w 2972"/>
              <a:gd name="T43" fmla="*/ 870 h 2131"/>
              <a:gd name="T44" fmla="*/ 1531 w 2972"/>
              <a:gd name="T45" fmla="*/ 930 h 2131"/>
              <a:gd name="T46" fmla="*/ 1576 w 2972"/>
              <a:gd name="T47" fmla="*/ 1013 h 2131"/>
              <a:gd name="T48" fmla="*/ 1621 w 2972"/>
              <a:gd name="T49" fmla="*/ 1088 h 2131"/>
              <a:gd name="T50" fmla="*/ 1666 w 2972"/>
              <a:gd name="T51" fmla="*/ 1133 h 2131"/>
              <a:gd name="T52" fmla="*/ 1711 w 2972"/>
              <a:gd name="T53" fmla="*/ 1170 h 2131"/>
              <a:gd name="T54" fmla="*/ 1756 w 2972"/>
              <a:gd name="T55" fmla="*/ 1215 h 2131"/>
              <a:gd name="T56" fmla="*/ 1801 w 2972"/>
              <a:gd name="T57" fmla="*/ 1245 h 2131"/>
              <a:gd name="T58" fmla="*/ 1853 w 2972"/>
              <a:gd name="T59" fmla="*/ 1275 h 2131"/>
              <a:gd name="T60" fmla="*/ 1921 w 2972"/>
              <a:gd name="T61" fmla="*/ 1313 h 2131"/>
              <a:gd name="T62" fmla="*/ 2003 w 2972"/>
              <a:gd name="T63" fmla="*/ 1350 h 2131"/>
              <a:gd name="T64" fmla="*/ 2041 w 2972"/>
              <a:gd name="T65" fmla="*/ 1395 h 2131"/>
              <a:gd name="T66" fmla="*/ 2093 w 2972"/>
              <a:gd name="T67" fmla="*/ 1448 h 2131"/>
              <a:gd name="T68" fmla="*/ 2131 w 2972"/>
              <a:gd name="T69" fmla="*/ 1493 h 2131"/>
              <a:gd name="T70" fmla="*/ 2221 w 2972"/>
              <a:gd name="T71" fmla="*/ 1538 h 2131"/>
              <a:gd name="T72" fmla="*/ 2341 w 2972"/>
              <a:gd name="T73" fmla="*/ 1590 h 2131"/>
              <a:gd name="T74" fmla="*/ 2423 w 2972"/>
              <a:gd name="T75" fmla="*/ 1635 h 2131"/>
              <a:gd name="T76" fmla="*/ 2476 w 2972"/>
              <a:gd name="T77" fmla="*/ 1673 h 2131"/>
              <a:gd name="T78" fmla="*/ 2521 w 2972"/>
              <a:gd name="T79" fmla="*/ 1718 h 2131"/>
              <a:gd name="T80" fmla="*/ 2566 w 2972"/>
              <a:gd name="T81" fmla="*/ 1763 h 2131"/>
              <a:gd name="T82" fmla="*/ 2611 w 2972"/>
              <a:gd name="T83" fmla="*/ 1800 h 2131"/>
              <a:gd name="T84" fmla="*/ 2648 w 2972"/>
              <a:gd name="T85" fmla="*/ 1838 h 2131"/>
              <a:gd name="T86" fmla="*/ 2693 w 2972"/>
              <a:gd name="T87" fmla="*/ 1883 h 2131"/>
              <a:gd name="T88" fmla="*/ 2738 w 2972"/>
              <a:gd name="T89" fmla="*/ 1920 h 2131"/>
              <a:gd name="T90" fmla="*/ 2783 w 2972"/>
              <a:gd name="T91" fmla="*/ 1950 h 2131"/>
              <a:gd name="T92" fmla="*/ 2836 w 2972"/>
              <a:gd name="T93" fmla="*/ 1988 h 2131"/>
              <a:gd name="T94" fmla="*/ 2881 w 2972"/>
              <a:gd name="T95" fmla="*/ 2025 h 2131"/>
              <a:gd name="T96" fmla="*/ 2926 w 2972"/>
              <a:gd name="T97" fmla="*/ 2070 h 2131"/>
              <a:gd name="T98" fmla="*/ 2963 w 2972"/>
              <a:gd name="T99" fmla="*/ 2108 h 213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972"/>
              <a:gd name="T151" fmla="*/ 0 h 2131"/>
              <a:gd name="T152" fmla="*/ 2972 w 2972"/>
              <a:gd name="T153" fmla="*/ 2131 h 213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972" h="2131">
                <a:moveTo>
                  <a:pt x="0" y="0"/>
                </a:moveTo>
                <a:lnTo>
                  <a:pt x="30" y="22"/>
                </a:lnTo>
                <a:lnTo>
                  <a:pt x="53" y="37"/>
                </a:lnTo>
                <a:lnTo>
                  <a:pt x="75" y="52"/>
                </a:lnTo>
                <a:lnTo>
                  <a:pt x="98" y="75"/>
                </a:lnTo>
                <a:lnTo>
                  <a:pt x="120" y="90"/>
                </a:lnTo>
                <a:lnTo>
                  <a:pt x="143" y="112"/>
                </a:lnTo>
                <a:lnTo>
                  <a:pt x="173" y="127"/>
                </a:lnTo>
                <a:lnTo>
                  <a:pt x="203" y="150"/>
                </a:lnTo>
                <a:lnTo>
                  <a:pt x="233" y="165"/>
                </a:lnTo>
                <a:lnTo>
                  <a:pt x="263" y="187"/>
                </a:lnTo>
                <a:lnTo>
                  <a:pt x="285" y="210"/>
                </a:lnTo>
                <a:lnTo>
                  <a:pt x="308" y="225"/>
                </a:lnTo>
                <a:lnTo>
                  <a:pt x="353" y="240"/>
                </a:lnTo>
                <a:lnTo>
                  <a:pt x="375" y="255"/>
                </a:lnTo>
                <a:lnTo>
                  <a:pt x="398" y="270"/>
                </a:lnTo>
                <a:lnTo>
                  <a:pt x="428" y="285"/>
                </a:lnTo>
                <a:lnTo>
                  <a:pt x="458" y="307"/>
                </a:lnTo>
                <a:lnTo>
                  <a:pt x="480" y="322"/>
                </a:lnTo>
                <a:lnTo>
                  <a:pt x="510" y="345"/>
                </a:lnTo>
                <a:lnTo>
                  <a:pt x="533" y="367"/>
                </a:lnTo>
                <a:lnTo>
                  <a:pt x="555" y="382"/>
                </a:lnTo>
                <a:lnTo>
                  <a:pt x="585" y="405"/>
                </a:lnTo>
                <a:lnTo>
                  <a:pt x="608" y="420"/>
                </a:lnTo>
                <a:lnTo>
                  <a:pt x="638" y="442"/>
                </a:lnTo>
                <a:lnTo>
                  <a:pt x="698" y="457"/>
                </a:lnTo>
                <a:lnTo>
                  <a:pt x="758" y="480"/>
                </a:lnTo>
                <a:lnTo>
                  <a:pt x="818" y="502"/>
                </a:lnTo>
                <a:lnTo>
                  <a:pt x="840" y="517"/>
                </a:lnTo>
                <a:lnTo>
                  <a:pt x="870" y="532"/>
                </a:lnTo>
                <a:lnTo>
                  <a:pt x="930" y="555"/>
                </a:lnTo>
                <a:lnTo>
                  <a:pt x="960" y="570"/>
                </a:lnTo>
                <a:lnTo>
                  <a:pt x="983" y="592"/>
                </a:lnTo>
                <a:lnTo>
                  <a:pt x="1005" y="615"/>
                </a:lnTo>
                <a:lnTo>
                  <a:pt x="1035" y="630"/>
                </a:lnTo>
                <a:lnTo>
                  <a:pt x="1088" y="682"/>
                </a:lnTo>
                <a:lnTo>
                  <a:pt x="1148" y="705"/>
                </a:lnTo>
                <a:lnTo>
                  <a:pt x="1193" y="727"/>
                </a:lnTo>
                <a:lnTo>
                  <a:pt x="1253" y="757"/>
                </a:lnTo>
                <a:lnTo>
                  <a:pt x="1276" y="772"/>
                </a:lnTo>
                <a:lnTo>
                  <a:pt x="1336" y="802"/>
                </a:lnTo>
                <a:lnTo>
                  <a:pt x="1396" y="825"/>
                </a:lnTo>
                <a:lnTo>
                  <a:pt x="1418" y="848"/>
                </a:lnTo>
                <a:lnTo>
                  <a:pt x="1448" y="870"/>
                </a:lnTo>
                <a:lnTo>
                  <a:pt x="1478" y="900"/>
                </a:lnTo>
                <a:lnTo>
                  <a:pt x="1531" y="930"/>
                </a:lnTo>
                <a:lnTo>
                  <a:pt x="1553" y="960"/>
                </a:lnTo>
                <a:lnTo>
                  <a:pt x="1576" y="1013"/>
                </a:lnTo>
                <a:lnTo>
                  <a:pt x="1598" y="1035"/>
                </a:lnTo>
                <a:lnTo>
                  <a:pt x="1621" y="1088"/>
                </a:lnTo>
                <a:lnTo>
                  <a:pt x="1643" y="1110"/>
                </a:lnTo>
                <a:lnTo>
                  <a:pt x="1666" y="1133"/>
                </a:lnTo>
                <a:lnTo>
                  <a:pt x="1688" y="1155"/>
                </a:lnTo>
                <a:lnTo>
                  <a:pt x="1711" y="1170"/>
                </a:lnTo>
                <a:lnTo>
                  <a:pt x="1733" y="1193"/>
                </a:lnTo>
                <a:lnTo>
                  <a:pt x="1756" y="1215"/>
                </a:lnTo>
                <a:lnTo>
                  <a:pt x="1778" y="1230"/>
                </a:lnTo>
                <a:lnTo>
                  <a:pt x="1801" y="1245"/>
                </a:lnTo>
                <a:lnTo>
                  <a:pt x="1823" y="1260"/>
                </a:lnTo>
                <a:lnTo>
                  <a:pt x="1853" y="1275"/>
                </a:lnTo>
                <a:lnTo>
                  <a:pt x="1898" y="1290"/>
                </a:lnTo>
                <a:lnTo>
                  <a:pt x="1921" y="1313"/>
                </a:lnTo>
                <a:lnTo>
                  <a:pt x="1981" y="1335"/>
                </a:lnTo>
                <a:lnTo>
                  <a:pt x="2003" y="1350"/>
                </a:lnTo>
                <a:lnTo>
                  <a:pt x="2026" y="1373"/>
                </a:lnTo>
                <a:lnTo>
                  <a:pt x="2041" y="1395"/>
                </a:lnTo>
                <a:lnTo>
                  <a:pt x="2063" y="1425"/>
                </a:lnTo>
                <a:lnTo>
                  <a:pt x="2093" y="1448"/>
                </a:lnTo>
                <a:lnTo>
                  <a:pt x="2108" y="1470"/>
                </a:lnTo>
                <a:lnTo>
                  <a:pt x="2131" y="1493"/>
                </a:lnTo>
                <a:lnTo>
                  <a:pt x="2161" y="1515"/>
                </a:lnTo>
                <a:lnTo>
                  <a:pt x="2221" y="1538"/>
                </a:lnTo>
                <a:lnTo>
                  <a:pt x="2281" y="1568"/>
                </a:lnTo>
                <a:lnTo>
                  <a:pt x="2341" y="1590"/>
                </a:lnTo>
                <a:lnTo>
                  <a:pt x="2401" y="1613"/>
                </a:lnTo>
                <a:lnTo>
                  <a:pt x="2423" y="1635"/>
                </a:lnTo>
                <a:lnTo>
                  <a:pt x="2453" y="1650"/>
                </a:lnTo>
                <a:lnTo>
                  <a:pt x="2476" y="1673"/>
                </a:lnTo>
                <a:lnTo>
                  <a:pt x="2498" y="1695"/>
                </a:lnTo>
                <a:lnTo>
                  <a:pt x="2521" y="1718"/>
                </a:lnTo>
                <a:lnTo>
                  <a:pt x="2551" y="1740"/>
                </a:lnTo>
                <a:lnTo>
                  <a:pt x="2566" y="1763"/>
                </a:lnTo>
                <a:lnTo>
                  <a:pt x="2588" y="1785"/>
                </a:lnTo>
                <a:lnTo>
                  <a:pt x="2611" y="1800"/>
                </a:lnTo>
                <a:lnTo>
                  <a:pt x="2626" y="1823"/>
                </a:lnTo>
                <a:lnTo>
                  <a:pt x="2648" y="1838"/>
                </a:lnTo>
                <a:lnTo>
                  <a:pt x="2671" y="1860"/>
                </a:lnTo>
                <a:lnTo>
                  <a:pt x="2693" y="1883"/>
                </a:lnTo>
                <a:lnTo>
                  <a:pt x="2716" y="1905"/>
                </a:lnTo>
                <a:lnTo>
                  <a:pt x="2738" y="1920"/>
                </a:lnTo>
                <a:lnTo>
                  <a:pt x="2761" y="1935"/>
                </a:lnTo>
                <a:lnTo>
                  <a:pt x="2783" y="1950"/>
                </a:lnTo>
                <a:lnTo>
                  <a:pt x="2806" y="1973"/>
                </a:lnTo>
                <a:lnTo>
                  <a:pt x="2836" y="1988"/>
                </a:lnTo>
                <a:lnTo>
                  <a:pt x="2858" y="2010"/>
                </a:lnTo>
                <a:lnTo>
                  <a:pt x="2881" y="2025"/>
                </a:lnTo>
                <a:lnTo>
                  <a:pt x="2903" y="2048"/>
                </a:lnTo>
                <a:lnTo>
                  <a:pt x="2926" y="2070"/>
                </a:lnTo>
                <a:lnTo>
                  <a:pt x="2941" y="2093"/>
                </a:lnTo>
                <a:lnTo>
                  <a:pt x="2963" y="2108"/>
                </a:lnTo>
                <a:lnTo>
                  <a:pt x="2971" y="2130"/>
                </a:lnTo>
              </a:path>
            </a:pathLst>
          </a:custGeom>
          <a:noFill/>
          <a:ln w="508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Freeform 9"/>
          <p:cNvSpPr>
            <a:spLocks/>
          </p:cNvSpPr>
          <p:nvPr/>
        </p:nvSpPr>
        <p:spPr bwMode="auto">
          <a:xfrm>
            <a:off x="2559050" y="3509963"/>
            <a:ext cx="2109788" cy="298450"/>
          </a:xfrm>
          <a:custGeom>
            <a:avLst/>
            <a:gdLst>
              <a:gd name="T0" fmla="*/ 0 w 1329"/>
              <a:gd name="T1" fmla="*/ 0 h 188"/>
              <a:gd name="T2" fmla="*/ 38 w 1329"/>
              <a:gd name="T3" fmla="*/ 22 h 188"/>
              <a:gd name="T4" fmla="*/ 98 w 1329"/>
              <a:gd name="T5" fmla="*/ 45 h 188"/>
              <a:gd name="T6" fmla="*/ 173 w 1329"/>
              <a:gd name="T7" fmla="*/ 60 h 188"/>
              <a:gd name="T8" fmla="*/ 203 w 1329"/>
              <a:gd name="T9" fmla="*/ 75 h 188"/>
              <a:gd name="T10" fmla="*/ 248 w 1329"/>
              <a:gd name="T11" fmla="*/ 82 h 188"/>
              <a:gd name="T12" fmla="*/ 293 w 1329"/>
              <a:gd name="T13" fmla="*/ 90 h 188"/>
              <a:gd name="T14" fmla="*/ 338 w 1329"/>
              <a:gd name="T15" fmla="*/ 97 h 188"/>
              <a:gd name="T16" fmla="*/ 360 w 1329"/>
              <a:gd name="T17" fmla="*/ 97 h 188"/>
              <a:gd name="T18" fmla="*/ 383 w 1329"/>
              <a:gd name="T19" fmla="*/ 97 h 188"/>
              <a:gd name="T20" fmla="*/ 428 w 1329"/>
              <a:gd name="T21" fmla="*/ 97 h 188"/>
              <a:gd name="T22" fmla="*/ 480 w 1329"/>
              <a:gd name="T23" fmla="*/ 97 h 188"/>
              <a:gd name="T24" fmla="*/ 503 w 1329"/>
              <a:gd name="T25" fmla="*/ 97 h 188"/>
              <a:gd name="T26" fmla="*/ 563 w 1329"/>
              <a:gd name="T27" fmla="*/ 105 h 188"/>
              <a:gd name="T28" fmla="*/ 623 w 1329"/>
              <a:gd name="T29" fmla="*/ 120 h 188"/>
              <a:gd name="T30" fmla="*/ 683 w 1329"/>
              <a:gd name="T31" fmla="*/ 135 h 188"/>
              <a:gd name="T32" fmla="*/ 728 w 1329"/>
              <a:gd name="T33" fmla="*/ 142 h 188"/>
              <a:gd name="T34" fmla="*/ 758 w 1329"/>
              <a:gd name="T35" fmla="*/ 157 h 188"/>
              <a:gd name="T36" fmla="*/ 788 w 1329"/>
              <a:gd name="T37" fmla="*/ 165 h 188"/>
              <a:gd name="T38" fmla="*/ 833 w 1329"/>
              <a:gd name="T39" fmla="*/ 172 h 188"/>
              <a:gd name="T40" fmla="*/ 885 w 1329"/>
              <a:gd name="T41" fmla="*/ 180 h 188"/>
              <a:gd name="T42" fmla="*/ 908 w 1329"/>
              <a:gd name="T43" fmla="*/ 180 h 188"/>
              <a:gd name="T44" fmla="*/ 930 w 1329"/>
              <a:gd name="T45" fmla="*/ 180 h 188"/>
              <a:gd name="T46" fmla="*/ 953 w 1329"/>
              <a:gd name="T47" fmla="*/ 180 h 188"/>
              <a:gd name="T48" fmla="*/ 975 w 1329"/>
              <a:gd name="T49" fmla="*/ 180 h 188"/>
              <a:gd name="T50" fmla="*/ 1005 w 1329"/>
              <a:gd name="T51" fmla="*/ 180 h 188"/>
              <a:gd name="T52" fmla="*/ 1050 w 1329"/>
              <a:gd name="T53" fmla="*/ 187 h 188"/>
              <a:gd name="T54" fmla="*/ 1080 w 1329"/>
              <a:gd name="T55" fmla="*/ 187 h 188"/>
              <a:gd name="T56" fmla="*/ 1110 w 1329"/>
              <a:gd name="T57" fmla="*/ 187 h 188"/>
              <a:gd name="T58" fmla="*/ 1140 w 1329"/>
              <a:gd name="T59" fmla="*/ 187 h 188"/>
              <a:gd name="T60" fmla="*/ 1163 w 1329"/>
              <a:gd name="T61" fmla="*/ 187 h 188"/>
              <a:gd name="T62" fmla="*/ 1193 w 1329"/>
              <a:gd name="T63" fmla="*/ 187 h 188"/>
              <a:gd name="T64" fmla="*/ 1215 w 1329"/>
              <a:gd name="T65" fmla="*/ 180 h 188"/>
              <a:gd name="T66" fmla="*/ 1238 w 1329"/>
              <a:gd name="T67" fmla="*/ 180 h 188"/>
              <a:gd name="T68" fmla="*/ 1260 w 1329"/>
              <a:gd name="T69" fmla="*/ 180 h 188"/>
              <a:gd name="T70" fmla="*/ 1276 w 1329"/>
              <a:gd name="T71" fmla="*/ 180 h 188"/>
              <a:gd name="T72" fmla="*/ 1298 w 1329"/>
              <a:gd name="T73" fmla="*/ 172 h 188"/>
              <a:gd name="T74" fmla="*/ 1321 w 1329"/>
              <a:gd name="T75" fmla="*/ 165 h 188"/>
              <a:gd name="T76" fmla="*/ 1328 w 1329"/>
              <a:gd name="T77" fmla="*/ 172 h 18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329"/>
              <a:gd name="T118" fmla="*/ 0 h 188"/>
              <a:gd name="T119" fmla="*/ 1329 w 1329"/>
              <a:gd name="T120" fmla="*/ 188 h 188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329" h="188">
                <a:moveTo>
                  <a:pt x="0" y="0"/>
                </a:moveTo>
                <a:lnTo>
                  <a:pt x="38" y="22"/>
                </a:lnTo>
                <a:lnTo>
                  <a:pt x="98" y="45"/>
                </a:lnTo>
                <a:lnTo>
                  <a:pt x="173" y="60"/>
                </a:lnTo>
                <a:lnTo>
                  <a:pt x="203" y="75"/>
                </a:lnTo>
                <a:lnTo>
                  <a:pt x="248" y="82"/>
                </a:lnTo>
                <a:lnTo>
                  <a:pt x="293" y="90"/>
                </a:lnTo>
                <a:lnTo>
                  <a:pt x="338" y="97"/>
                </a:lnTo>
                <a:lnTo>
                  <a:pt x="360" y="97"/>
                </a:lnTo>
                <a:lnTo>
                  <a:pt x="383" y="97"/>
                </a:lnTo>
                <a:lnTo>
                  <a:pt x="428" y="97"/>
                </a:lnTo>
                <a:lnTo>
                  <a:pt x="480" y="97"/>
                </a:lnTo>
                <a:lnTo>
                  <a:pt x="503" y="97"/>
                </a:lnTo>
                <a:lnTo>
                  <a:pt x="563" y="105"/>
                </a:lnTo>
                <a:lnTo>
                  <a:pt x="623" y="120"/>
                </a:lnTo>
                <a:lnTo>
                  <a:pt x="683" y="135"/>
                </a:lnTo>
                <a:lnTo>
                  <a:pt x="728" y="142"/>
                </a:lnTo>
                <a:lnTo>
                  <a:pt x="758" y="157"/>
                </a:lnTo>
                <a:lnTo>
                  <a:pt x="788" y="165"/>
                </a:lnTo>
                <a:lnTo>
                  <a:pt x="833" y="172"/>
                </a:lnTo>
                <a:lnTo>
                  <a:pt x="885" y="180"/>
                </a:lnTo>
                <a:lnTo>
                  <a:pt x="908" y="180"/>
                </a:lnTo>
                <a:lnTo>
                  <a:pt x="930" y="180"/>
                </a:lnTo>
                <a:lnTo>
                  <a:pt x="953" y="180"/>
                </a:lnTo>
                <a:lnTo>
                  <a:pt x="975" y="180"/>
                </a:lnTo>
                <a:lnTo>
                  <a:pt x="1005" y="180"/>
                </a:lnTo>
                <a:lnTo>
                  <a:pt x="1050" y="187"/>
                </a:lnTo>
                <a:lnTo>
                  <a:pt x="1080" y="187"/>
                </a:lnTo>
                <a:lnTo>
                  <a:pt x="1110" y="187"/>
                </a:lnTo>
                <a:lnTo>
                  <a:pt x="1140" y="187"/>
                </a:lnTo>
                <a:lnTo>
                  <a:pt x="1163" y="187"/>
                </a:lnTo>
                <a:lnTo>
                  <a:pt x="1193" y="187"/>
                </a:lnTo>
                <a:lnTo>
                  <a:pt x="1215" y="180"/>
                </a:lnTo>
                <a:lnTo>
                  <a:pt x="1238" y="180"/>
                </a:lnTo>
                <a:lnTo>
                  <a:pt x="1260" y="180"/>
                </a:lnTo>
                <a:lnTo>
                  <a:pt x="1276" y="180"/>
                </a:lnTo>
                <a:lnTo>
                  <a:pt x="1298" y="172"/>
                </a:lnTo>
                <a:lnTo>
                  <a:pt x="1321" y="165"/>
                </a:lnTo>
                <a:lnTo>
                  <a:pt x="1328" y="172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Freeform 10"/>
          <p:cNvSpPr>
            <a:spLocks/>
          </p:cNvSpPr>
          <p:nvPr/>
        </p:nvSpPr>
        <p:spPr bwMode="auto">
          <a:xfrm>
            <a:off x="1511300" y="2378075"/>
            <a:ext cx="1395413" cy="300038"/>
          </a:xfrm>
          <a:custGeom>
            <a:avLst/>
            <a:gdLst>
              <a:gd name="T0" fmla="*/ 0 w 879"/>
              <a:gd name="T1" fmla="*/ 0 h 189"/>
              <a:gd name="T2" fmla="*/ 30 w 879"/>
              <a:gd name="T3" fmla="*/ 15 h 189"/>
              <a:gd name="T4" fmla="*/ 53 w 879"/>
              <a:gd name="T5" fmla="*/ 23 h 189"/>
              <a:gd name="T6" fmla="*/ 75 w 879"/>
              <a:gd name="T7" fmla="*/ 30 h 189"/>
              <a:gd name="T8" fmla="*/ 98 w 879"/>
              <a:gd name="T9" fmla="*/ 30 h 189"/>
              <a:gd name="T10" fmla="*/ 120 w 879"/>
              <a:gd name="T11" fmla="*/ 45 h 189"/>
              <a:gd name="T12" fmla="*/ 143 w 879"/>
              <a:gd name="T13" fmla="*/ 53 h 189"/>
              <a:gd name="T14" fmla="*/ 165 w 879"/>
              <a:gd name="T15" fmla="*/ 60 h 189"/>
              <a:gd name="T16" fmla="*/ 188 w 879"/>
              <a:gd name="T17" fmla="*/ 68 h 189"/>
              <a:gd name="T18" fmla="*/ 210 w 879"/>
              <a:gd name="T19" fmla="*/ 75 h 189"/>
              <a:gd name="T20" fmla="*/ 233 w 879"/>
              <a:gd name="T21" fmla="*/ 83 h 189"/>
              <a:gd name="T22" fmla="*/ 255 w 879"/>
              <a:gd name="T23" fmla="*/ 90 h 189"/>
              <a:gd name="T24" fmla="*/ 285 w 879"/>
              <a:gd name="T25" fmla="*/ 98 h 189"/>
              <a:gd name="T26" fmla="*/ 308 w 879"/>
              <a:gd name="T27" fmla="*/ 105 h 189"/>
              <a:gd name="T28" fmla="*/ 330 w 879"/>
              <a:gd name="T29" fmla="*/ 113 h 189"/>
              <a:gd name="T30" fmla="*/ 353 w 879"/>
              <a:gd name="T31" fmla="*/ 120 h 189"/>
              <a:gd name="T32" fmla="*/ 375 w 879"/>
              <a:gd name="T33" fmla="*/ 135 h 189"/>
              <a:gd name="T34" fmla="*/ 398 w 879"/>
              <a:gd name="T35" fmla="*/ 143 h 189"/>
              <a:gd name="T36" fmla="*/ 420 w 879"/>
              <a:gd name="T37" fmla="*/ 158 h 189"/>
              <a:gd name="T38" fmla="*/ 450 w 879"/>
              <a:gd name="T39" fmla="*/ 165 h 189"/>
              <a:gd name="T40" fmla="*/ 503 w 879"/>
              <a:gd name="T41" fmla="*/ 173 h 189"/>
              <a:gd name="T42" fmla="*/ 525 w 879"/>
              <a:gd name="T43" fmla="*/ 173 h 189"/>
              <a:gd name="T44" fmla="*/ 548 w 879"/>
              <a:gd name="T45" fmla="*/ 173 h 189"/>
              <a:gd name="T46" fmla="*/ 570 w 879"/>
              <a:gd name="T47" fmla="*/ 165 h 189"/>
              <a:gd name="T48" fmla="*/ 593 w 879"/>
              <a:gd name="T49" fmla="*/ 165 h 189"/>
              <a:gd name="T50" fmla="*/ 615 w 879"/>
              <a:gd name="T51" fmla="*/ 158 h 189"/>
              <a:gd name="T52" fmla="*/ 638 w 879"/>
              <a:gd name="T53" fmla="*/ 158 h 189"/>
              <a:gd name="T54" fmla="*/ 660 w 879"/>
              <a:gd name="T55" fmla="*/ 150 h 189"/>
              <a:gd name="T56" fmla="*/ 683 w 879"/>
              <a:gd name="T57" fmla="*/ 150 h 189"/>
              <a:gd name="T58" fmla="*/ 728 w 879"/>
              <a:gd name="T59" fmla="*/ 150 h 189"/>
              <a:gd name="T60" fmla="*/ 758 w 879"/>
              <a:gd name="T61" fmla="*/ 150 h 189"/>
              <a:gd name="T62" fmla="*/ 780 w 879"/>
              <a:gd name="T63" fmla="*/ 158 h 189"/>
              <a:gd name="T64" fmla="*/ 803 w 879"/>
              <a:gd name="T65" fmla="*/ 158 h 189"/>
              <a:gd name="T66" fmla="*/ 825 w 879"/>
              <a:gd name="T67" fmla="*/ 165 h 189"/>
              <a:gd name="T68" fmla="*/ 848 w 879"/>
              <a:gd name="T69" fmla="*/ 173 h 189"/>
              <a:gd name="T70" fmla="*/ 870 w 879"/>
              <a:gd name="T71" fmla="*/ 180 h 189"/>
              <a:gd name="T72" fmla="*/ 878 w 879"/>
              <a:gd name="T73" fmla="*/ 188 h 18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879"/>
              <a:gd name="T112" fmla="*/ 0 h 189"/>
              <a:gd name="T113" fmla="*/ 879 w 879"/>
              <a:gd name="T114" fmla="*/ 189 h 18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879" h="189">
                <a:moveTo>
                  <a:pt x="0" y="0"/>
                </a:moveTo>
                <a:lnTo>
                  <a:pt x="30" y="15"/>
                </a:lnTo>
                <a:lnTo>
                  <a:pt x="53" y="23"/>
                </a:lnTo>
                <a:lnTo>
                  <a:pt x="75" y="30"/>
                </a:lnTo>
                <a:lnTo>
                  <a:pt x="98" y="30"/>
                </a:lnTo>
                <a:lnTo>
                  <a:pt x="120" y="45"/>
                </a:lnTo>
                <a:lnTo>
                  <a:pt x="143" y="53"/>
                </a:lnTo>
                <a:lnTo>
                  <a:pt x="165" y="60"/>
                </a:lnTo>
                <a:lnTo>
                  <a:pt x="188" y="68"/>
                </a:lnTo>
                <a:lnTo>
                  <a:pt x="210" y="75"/>
                </a:lnTo>
                <a:lnTo>
                  <a:pt x="233" y="83"/>
                </a:lnTo>
                <a:lnTo>
                  <a:pt x="255" y="90"/>
                </a:lnTo>
                <a:lnTo>
                  <a:pt x="285" y="98"/>
                </a:lnTo>
                <a:lnTo>
                  <a:pt x="308" y="105"/>
                </a:lnTo>
                <a:lnTo>
                  <a:pt x="330" y="113"/>
                </a:lnTo>
                <a:lnTo>
                  <a:pt x="353" y="120"/>
                </a:lnTo>
                <a:lnTo>
                  <a:pt x="375" y="135"/>
                </a:lnTo>
                <a:lnTo>
                  <a:pt x="398" y="143"/>
                </a:lnTo>
                <a:lnTo>
                  <a:pt x="420" y="158"/>
                </a:lnTo>
                <a:lnTo>
                  <a:pt x="450" y="165"/>
                </a:lnTo>
                <a:lnTo>
                  <a:pt x="503" y="173"/>
                </a:lnTo>
                <a:lnTo>
                  <a:pt x="525" y="173"/>
                </a:lnTo>
                <a:lnTo>
                  <a:pt x="548" y="173"/>
                </a:lnTo>
                <a:lnTo>
                  <a:pt x="570" y="165"/>
                </a:lnTo>
                <a:lnTo>
                  <a:pt x="593" y="165"/>
                </a:lnTo>
                <a:lnTo>
                  <a:pt x="615" y="158"/>
                </a:lnTo>
                <a:lnTo>
                  <a:pt x="638" y="158"/>
                </a:lnTo>
                <a:lnTo>
                  <a:pt x="660" y="150"/>
                </a:lnTo>
                <a:lnTo>
                  <a:pt x="683" y="150"/>
                </a:lnTo>
                <a:lnTo>
                  <a:pt x="728" y="150"/>
                </a:lnTo>
                <a:lnTo>
                  <a:pt x="758" y="150"/>
                </a:lnTo>
                <a:lnTo>
                  <a:pt x="780" y="158"/>
                </a:lnTo>
                <a:lnTo>
                  <a:pt x="803" y="158"/>
                </a:lnTo>
                <a:lnTo>
                  <a:pt x="825" y="165"/>
                </a:lnTo>
                <a:lnTo>
                  <a:pt x="848" y="173"/>
                </a:lnTo>
                <a:lnTo>
                  <a:pt x="870" y="180"/>
                </a:lnTo>
                <a:lnTo>
                  <a:pt x="878" y="188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Freeform 11"/>
          <p:cNvSpPr>
            <a:spLocks/>
          </p:cNvSpPr>
          <p:nvPr/>
        </p:nvSpPr>
        <p:spPr bwMode="auto">
          <a:xfrm>
            <a:off x="4584700" y="2044700"/>
            <a:ext cx="644525" cy="1001713"/>
          </a:xfrm>
          <a:custGeom>
            <a:avLst/>
            <a:gdLst>
              <a:gd name="T0" fmla="*/ 405 w 406"/>
              <a:gd name="T1" fmla="*/ 0 h 631"/>
              <a:gd name="T2" fmla="*/ 375 w 406"/>
              <a:gd name="T3" fmla="*/ 30 h 631"/>
              <a:gd name="T4" fmla="*/ 367 w 406"/>
              <a:gd name="T5" fmla="*/ 53 h 631"/>
              <a:gd name="T6" fmla="*/ 352 w 406"/>
              <a:gd name="T7" fmla="*/ 75 h 631"/>
              <a:gd name="T8" fmla="*/ 330 w 406"/>
              <a:gd name="T9" fmla="*/ 105 h 631"/>
              <a:gd name="T10" fmla="*/ 315 w 406"/>
              <a:gd name="T11" fmla="*/ 128 h 631"/>
              <a:gd name="T12" fmla="*/ 292 w 406"/>
              <a:gd name="T13" fmla="*/ 143 h 631"/>
              <a:gd name="T14" fmla="*/ 270 w 406"/>
              <a:gd name="T15" fmla="*/ 158 h 631"/>
              <a:gd name="T16" fmla="*/ 247 w 406"/>
              <a:gd name="T17" fmla="*/ 188 h 631"/>
              <a:gd name="T18" fmla="*/ 232 w 406"/>
              <a:gd name="T19" fmla="*/ 210 h 631"/>
              <a:gd name="T20" fmla="*/ 225 w 406"/>
              <a:gd name="T21" fmla="*/ 233 h 631"/>
              <a:gd name="T22" fmla="*/ 210 w 406"/>
              <a:gd name="T23" fmla="*/ 255 h 631"/>
              <a:gd name="T24" fmla="*/ 202 w 406"/>
              <a:gd name="T25" fmla="*/ 278 h 631"/>
              <a:gd name="T26" fmla="*/ 187 w 406"/>
              <a:gd name="T27" fmla="*/ 300 h 631"/>
              <a:gd name="T28" fmla="*/ 172 w 406"/>
              <a:gd name="T29" fmla="*/ 323 h 631"/>
              <a:gd name="T30" fmla="*/ 157 w 406"/>
              <a:gd name="T31" fmla="*/ 345 h 631"/>
              <a:gd name="T32" fmla="*/ 142 w 406"/>
              <a:gd name="T33" fmla="*/ 375 h 631"/>
              <a:gd name="T34" fmla="*/ 120 w 406"/>
              <a:gd name="T35" fmla="*/ 405 h 631"/>
              <a:gd name="T36" fmla="*/ 105 w 406"/>
              <a:gd name="T37" fmla="*/ 435 h 631"/>
              <a:gd name="T38" fmla="*/ 97 w 406"/>
              <a:gd name="T39" fmla="*/ 458 h 631"/>
              <a:gd name="T40" fmla="*/ 82 w 406"/>
              <a:gd name="T41" fmla="*/ 480 h 631"/>
              <a:gd name="T42" fmla="*/ 75 w 406"/>
              <a:gd name="T43" fmla="*/ 503 h 631"/>
              <a:gd name="T44" fmla="*/ 52 w 406"/>
              <a:gd name="T45" fmla="*/ 525 h 631"/>
              <a:gd name="T46" fmla="*/ 45 w 406"/>
              <a:gd name="T47" fmla="*/ 548 h 631"/>
              <a:gd name="T48" fmla="*/ 37 w 406"/>
              <a:gd name="T49" fmla="*/ 570 h 631"/>
              <a:gd name="T50" fmla="*/ 22 w 406"/>
              <a:gd name="T51" fmla="*/ 593 h 631"/>
              <a:gd name="T52" fmla="*/ 7 w 406"/>
              <a:gd name="T53" fmla="*/ 615 h 631"/>
              <a:gd name="T54" fmla="*/ 0 w 406"/>
              <a:gd name="T55" fmla="*/ 630 h 631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406"/>
              <a:gd name="T85" fmla="*/ 0 h 631"/>
              <a:gd name="T86" fmla="*/ 406 w 406"/>
              <a:gd name="T87" fmla="*/ 631 h 631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406" h="631">
                <a:moveTo>
                  <a:pt x="405" y="0"/>
                </a:moveTo>
                <a:lnTo>
                  <a:pt x="375" y="30"/>
                </a:lnTo>
                <a:lnTo>
                  <a:pt x="367" y="53"/>
                </a:lnTo>
                <a:lnTo>
                  <a:pt x="352" y="75"/>
                </a:lnTo>
                <a:lnTo>
                  <a:pt x="330" y="105"/>
                </a:lnTo>
                <a:lnTo>
                  <a:pt x="315" y="128"/>
                </a:lnTo>
                <a:lnTo>
                  <a:pt x="292" y="143"/>
                </a:lnTo>
                <a:lnTo>
                  <a:pt x="270" y="158"/>
                </a:lnTo>
                <a:lnTo>
                  <a:pt x="247" y="188"/>
                </a:lnTo>
                <a:lnTo>
                  <a:pt x="232" y="210"/>
                </a:lnTo>
                <a:lnTo>
                  <a:pt x="225" y="233"/>
                </a:lnTo>
                <a:lnTo>
                  <a:pt x="210" y="255"/>
                </a:lnTo>
                <a:lnTo>
                  <a:pt x="202" y="278"/>
                </a:lnTo>
                <a:lnTo>
                  <a:pt x="187" y="300"/>
                </a:lnTo>
                <a:lnTo>
                  <a:pt x="172" y="323"/>
                </a:lnTo>
                <a:lnTo>
                  <a:pt x="157" y="345"/>
                </a:lnTo>
                <a:lnTo>
                  <a:pt x="142" y="375"/>
                </a:lnTo>
                <a:lnTo>
                  <a:pt x="120" y="405"/>
                </a:lnTo>
                <a:lnTo>
                  <a:pt x="105" y="435"/>
                </a:lnTo>
                <a:lnTo>
                  <a:pt x="97" y="458"/>
                </a:lnTo>
                <a:lnTo>
                  <a:pt x="82" y="480"/>
                </a:lnTo>
                <a:lnTo>
                  <a:pt x="75" y="503"/>
                </a:lnTo>
                <a:lnTo>
                  <a:pt x="52" y="525"/>
                </a:lnTo>
                <a:lnTo>
                  <a:pt x="45" y="548"/>
                </a:lnTo>
                <a:lnTo>
                  <a:pt x="37" y="570"/>
                </a:lnTo>
                <a:lnTo>
                  <a:pt x="22" y="593"/>
                </a:lnTo>
                <a:lnTo>
                  <a:pt x="7" y="615"/>
                </a:lnTo>
                <a:lnTo>
                  <a:pt x="0" y="630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Freeform 12"/>
          <p:cNvSpPr>
            <a:spLocks/>
          </p:cNvSpPr>
          <p:nvPr/>
        </p:nvSpPr>
        <p:spPr bwMode="auto">
          <a:xfrm>
            <a:off x="4000500" y="4641850"/>
            <a:ext cx="1739900" cy="96838"/>
          </a:xfrm>
          <a:custGeom>
            <a:avLst/>
            <a:gdLst>
              <a:gd name="T0" fmla="*/ 0 w 1096"/>
              <a:gd name="T1" fmla="*/ 52 h 61"/>
              <a:gd name="T2" fmla="*/ 30 w 1096"/>
              <a:gd name="T3" fmla="*/ 52 h 61"/>
              <a:gd name="T4" fmla="*/ 52 w 1096"/>
              <a:gd name="T5" fmla="*/ 52 h 61"/>
              <a:gd name="T6" fmla="*/ 120 w 1096"/>
              <a:gd name="T7" fmla="*/ 52 h 61"/>
              <a:gd name="T8" fmla="*/ 187 w 1096"/>
              <a:gd name="T9" fmla="*/ 52 h 61"/>
              <a:gd name="T10" fmla="*/ 232 w 1096"/>
              <a:gd name="T11" fmla="*/ 60 h 61"/>
              <a:gd name="T12" fmla="*/ 262 w 1096"/>
              <a:gd name="T13" fmla="*/ 60 h 61"/>
              <a:gd name="T14" fmla="*/ 322 w 1096"/>
              <a:gd name="T15" fmla="*/ 60 h 61"/>
              <a:gd name="T16" fmla="*/ 352 w 1096"/>
              <a:gd name="T17" fmla="*/ 52 h 61"/>
              <a:gd name="T18" fmla="*/ 375 w 1096"/>
              <a:gd name="T19" fmla="*/ 52 h 61"/>
              <a:gd name="T20" fmla="*/ 398 w 1096"/>
              <a:gd name="T21" fmla="*/ 52 h 61"/>
              <a:gd name="T22" fmla="*/ 428 w 1096"/>
              <a:gd name="T23" fmla="*/ 52 h 61"/>
              <a:gd name="T24" fmla="*/ 450 w 1096"/>
              <a:gd name="T25" fmla="*/ 52 h 61"/>
              <a:gd name="T26" fmla="*/ 495 w 1096"/>
              <a:gd name="T27" fmla="*/ 52 h 61"/>
              <a:gd name="T28" fmla="*/ 525 w 1096"/>
              <a:gd name="T29" fmla="*/ 45 h 61"/>
              <a:gd name="T30" fmla="*/ 555 w 1096"/>
              <a:gd name="T31" fmla="*/ 37 h 61"/>
              <a:gd name="T32" fmla="*/ 578 w 1096"/>
              <a:gd name="T33" fmla="*/ 37 h 61"/>
              <a:gd name="T34" fmla="*/ 638 w 1096"/>
              <a:gd name="T35" fmla="*/ 30 h 61"/>
              <a:gd name="T36" fmla="*/ 690 w 1096"/>
              <a:gd name="T37" fmla="*/ 22 h 61"/>
              <a:gd name="T38" fmla="*/ 743 w 1096"/>
              <a:gd name="T39" fmla="*/ 22 h 61"/>
              <a:gd name="T40" fmla="*/ 803 w 1096"/>
              <a:gd name="T41" fmla="*/ 22 h 61"/>
              <a:gd name="T42" fmla="*/ 855 w 1096"/>
              <a:gd name="T43" fmla="*/ 22 h 61"/>
              <a:gd name="T44" fmla="*/ 908 w 1096"/>
              <a:gd name="T45" fmla="*/ 15 h 61"/>
              <a:gd name="T46" fmla="*/ 975 w 1096"/>
              <a:gd name="T47" fmla="*/ 15 h 61"/>
              <a:gd name="T48" fmla="*/ 1043 w 1096"/>
              <a:gd name="T49" fmla="*/ 7 h 61"/>
              <a:gd name="T50" fmla="*/ 1065 w 1096"/>
              <a:gd name="T51" fmla="*/ 7 h 61"/>
              <a:gd name="T52" fmla="*/ 1088 w 1096"/>
              <a:gd name="T53" fmla="*/ 0 h 61"/>
              <a:gd name="T54" fmla="*/ 1095 w 1096"/>
              <a:gd name="T55" fmla="*/ 0 h 61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096"/>
              <a:gd name="T85" fmla="*/ 0 h 61"/>
              <a:gd name="T86" fmla="*/ 1096 w 1096"/>
              <a:gd name="T87" fmla="*/ 61 h 61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096" h="61">
                <a:moveTo>
                  <a:pt x="0" y="52"/>
                </a:moveTo>
                <a:lnTo>
                  <a:pt x="30" y="52"/>
                </a:lnTo>
                <a:lnTo>
                  <a:pt x="52" y="52"/>
                </a:lnTo>
                <a:lnTo>
                  <a:pt x="120" y="52"/>
                </a:lnTo>
                <a:lnTo>
                  <a:pt x="187" y="52"/>
                </a:lnTo>
                <a:lnTo>
                  <a:pt x="232" y="60"/>
                </a:lnTo>
                <a:lnTo>
                  <a:pt x="262" y="60"/>
                </a:lnTo>
                <a:lnTo>
                  <a:pt x="322" y="60"/>
                </a:lnTo>
                <a:lnTo>
                  <a:pt x="352" y="52"/>
                </a:lnTo>
                <a:lnTo>
                  <a:pt x="375" y="52"/>
                </a:lnTo>
                <a:lnTo>
                  <a:pt x="398" y="52"/>
                </a:lnTo>
                <a:lnTo>
                  <a:pt x="428" y="52"/>
                </a:lnTo>
                <a:lnTo>
                  <a:pt x="450" y="52"/>
                </a:lnTo>
                <a:lnTo>
                  <a:pt x="495" y="52"/>
                </a:lnTo>
                <a:lnTo>
                  <a:pt x="525" y="45"/>
                </a:lnTo>
                <a:lnTo>
                  <a:pt x="555" y="37"/>
                </a:lnTo>
                <a:lnTo>
                  <a:pt x="578" y="37"/>
                </a:lnTo>
                <a:lnTo>
                  <a:pt x="638" y="30"/>
                </a:lnTo>
                <a:lnTo>
                  <a:pt x="690" y="22"/>
                </a:lnTo>
                <a:lnTo>
                  <a:pt x="743" y="22"/>
                </a:lnTo>
                <a:lnTo>
                  <a:pt x="803" y="22"/>
                </a:lnTo>
                <a:lnTo>
                  <a:pt x="855" y="22"/>
                </a:lnTo>
                <a:lnTo>
                  <a:pt x="908" y="15"/>
                </a:lnTo>
                <a:lnTo>
                  <a:pt x="975" y="15"/>
                </a:lnTo>
                <a:lnTo>
                  <a:pt x="1043" y="7"/>
                </a:lnTo>
                <a:lnTo>
                  <a:pt x="1065" y="7"/>
                </a:lnTo>
                <a:lnTo>
                  <a:pt x="1088" y="0"/>
                </a:lnTo>
                <a:lnTo>
                  <a:pt x="1095" y="0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Freeform 13"/>
          <p:cNvSpPr>
            <a:spLocks/>
          </p:cNvSpPr>
          <p:nvPr/>
        </p:nvSpPr>
        <p:spPr bwMode="auto">
          <a:xfrm>
            <a:off x="6553200" y="5334000"/>
            <a:ext cx="311150" cy="655638"/>
          </a:xfrm>
          <a:custGeom>
            <a:avLst/>
            <a:gdLst>
              <a:gd name="T0" fmla="*/ 0 w 196"/>
              <a:gd name="T1" fmla="*/ 0 h 413"/>
              <a:gd name="T2" fmla="*/ 30 w 196"/>
              <a:gd name="T3" fmla="*/ 22 h 413"/>
              <a:gd name="T4" fmla="*/ 45 w 196"/>
              <a:gd name="T5" fmla="*/ 45 h 413"/>
              <a:gd name="T6" fmla="*/ 53 w 196"/>
              <a:gd name="T7" fmla="*/ 67 h 413"/>
              <a:gd name="T8" fmla="*/ 45 w 196"/>
              <a:gd name="T9" fmla="*/ 90 h 413"/>
              <a:gd name="T10" fmla="*/ 38 w 196"/>
              <a:gd name="T11" fmla="*/ 112 h 413"/>
              <a:gd name="T12" fmla="*/ 38 w 196"/>
              <a:gd name="T13" fmla="*/ 135 h 413"/>
              <a:gd name="T14" fmla="*/ 38 w 196"/>
              <a:gd name="T15" fmla="*/ 157 h 413"/>
              <a:gd name="T16" fmla="*/ 38 w 196"/>
              <a:gd name="T17" fmla="*/ 180 h 413"/>
              <a:gd name="T18" fmla="*/ 38 w 196"/>
              <a:gd name="T19" fmla="*/ 202 h 413"/>
              <a:gd name="T20" fmla="*/ 38 w 196"/>
              <a:gd name="T21" fmla="*/ 225 h 413"/>
              <a:gd name="T22" fmla="*/ 53 w 196"/>
              <a:gd name="T23" fmla="*/ 247 h 413"/>
              <a:gd name="T24" fmla="*/ 60 w 196"/>
              <a:gd name="T25" fmla="*/ 270 h 413"/>
              <a:gd name="T26" fmla="*/ 75 w 196"/>
              <a:gd name="T27" fmla="*/ 292 h 413"/>
              <a:gd name="T28" fmla="*/ 98 w 196"/>
              <a:gd name="T29" fmla="*/ 315 h 413"/>
              <a:gd name="T30" fmla="*/ 113 w 196"/>
              <a:gd name="T31" fmla="*/ 337 h 413"/>
              <a:gd name="T32" fmla="*/ 135 w 196"/>
              <a:gd name="T33" fmla="*/ 360 h 413"/>
              <a:gd name="T34" fmla="*/ 150 w 196"/>
              <a:gd name="T35" fmla="*/ 382 h 413"/>
              <a:gd name="T36" fmla="*/ 173 w 196"/>
              <a:gd name="T37" fmla="*/ 397 h 413"/>
              <a:gd name="T38" fmla="*/ 195 w 196"/>
              <a:gd name="T39" fmla="*/ 412 h 41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96"/>
              <a:gd name="T61" fmla="*/ 0 h 413"/>
              <a:gd name="T62" fmla="*/ 196 w 196"/>
              <a:gd name="T63" fmla="*/ 413 h 413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96" h="413">
                <a:moveTo>
                  <a:pt x="0" y="0"/>
                </a:moveTo>
                <a:lnTo>
                  <a:pt x="30" y="22"/>
                </a:lnTo>
                <a:lnTo>
                  <a:pt x="45" y="45"/>
                </a:lnTo>
                <a:lnTo>
                  <a:pt x="53" y="67"/>
                </a:lnTo>
                <a:lnTo>
                  <a:pt x="45" y="90"/>
                </a:lnTo>
                <a:lnTo>
                  <a:pt x="38" y="112"/>
                </a:lnTo>
                <a:lnTo>
                  <a:pt x="38" y="135"/>
                </a:lnTo>
                <a:lnTo>
                  <a:pt x="38" y="157"/>
                </a:lnTo>
                <a:lnTo>
                  <a:pt x="38" y="180"/>
                </a:lnTo>
                <a:lnTo>
                  <a:pt x="38" y="202"/>
                </a:lnTo>
                <a:lnTo>
                  <a:pt x="38" y="225"/>
                </a:lnTo>
                <a:lnTo>
                  <a:pt x="53" y="247"/>
                </a:lnTo>
                <a:lnTo>
                  <a:pt x="60" y="270"/>
                </a:lnTo>
                <a:lnTo>
                  <a:pt x="75" y="292"/>
                </a:lnTo>
                <a:lnTo>
                  <a:pt x="98" y="315"/>
                </a:lnTo>
                <a:lnTo>
                  <a:pt x="113" y="337"/>
                </a:lnTo>
                <a:lnTo>
                  <a:pt x="135" y="360"/>
                </a:lnTo>
                <a:lnTo>
                  <a:pt x="150" y="382"/>
                </a:lnTo>
                <a:lnTo>
                  <a:pt x="173" y="397"/>
                </a:lnTo>
                <a:lnTo>
                  <a:pt x="195" y="412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Freeform 14"/>
          <p:cNvSpPr>
            <a:spLocks/>
          </p:cNvSpPr>
          <p:nvPr/>
        </p:nvSpPr>
        <p:spPr bwMode="auto">
          <a:xfrm>
            <a:off x="6629400" y="5334000"/>
            <a:ext cx="608013" cy="334963"/>
          </a:xfrm>
          <a:custGeom>
            <a:avLst/>
            <a:gdLst>
              <a:gd name="T0" fmla="*/ 0 w 383"/>
              <a:gd name="T1" fmla="*/ 0 h 211"/>
              <a:gd name="T2" fmla="*/ 37 w 383"/>
              <a:gd name="T3" fmla="*/ 7 h 211"/>
              <a:gd name="T4" fmla="*/ 67 w 383"/>
              <a:gd name="T5" fmla="*/ 15 h 211"/>
              <a:gd name="T6" fmla="*/ 90 w 383"/>
              <a:gd name="T7" fmla="*/ 22 h 211"/>
              <a:gd name="T8" fmla="*/ 120 w 383"/>
              <a:gd name="T9" fmla="*/ 22 h 211"/>
              <a:gd name="T10" fmla="*/ 142 w 383"/>
              <a:gd name="T11" fmla="*/ 30 h 211"/>
              <a:gd name="T12" fmla="*/ 165 w 383"/>
              <a:gd name="T13" fmla="*/ 30 h 211"/>
              <a:gd name="T14" fmla="*/ 195 w 383"/>
              <a:gd name="T15" fmla="*/ 45 h 211"/>
              <a:gd name="T16" fmla="*/ 217 w 383"/>
              <a:gd name="T17" fmla="*/ 60 h 211"/>
              <a:gd name="T18" fmla="*/ 240 w 383"/>
              <a:gd name="T19" fmla="*/ 67 h 211"/>
              <a:gd name="T20" fmla="*/ 262 w 383"/>
              <a:gd name="T21" fmla="*/ 75 h 211"/>
              <a:gd name="T22" fmla="*/ 285 w 383"/>
              <a:gd name="T23" fmla="*/ 90 h 211"/>
              <a:gd name="T24" fmla="*/ 300 w 383"/>
              <a:gd name="T25" fmla="*/ 112 h 211"/>
              <a:gd name="T26" fmla="*/ 315 w 383"/>
              <a:gd name="T27" fmla="*/ 135 h 211"/>
              <a:gd name="T28" fmla="*/ 337 w 383"/>
              <a:gd name="T29" fmla="*/ 150 h 211"/>
              <a:gd name="T30" fmla="*/ 345 w 383"/>
              <a:gd name="T31" fmla="*/ 172 h 211"/>
              <a:gd name="T32" fmla="*/ 367 w 383"/>
              <a:gd name="T33" fmla="*/ 195 h 211"/>
              <a:gd name="T34" fmla="*/ 382 w 383"/>
              <a:gd name="T35" fmla="*/ 210 h 21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83"/>
              <a:gd name="T55" fmla="*/ 0 h 211"/>
              <a:gd name="T56" fmla="*/ 383 w 383"/>
              <a:gd name="T57" fmla="*/ 211 h 211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83" h="211">
                <a:moveTo>
                  <a:pt x="0" y="0"/>
                </a:moveTo>
                <a:lnTo>
                  <a:pt x="37" y="7"/>
                </a:lnTo>
                <a:lnTo>
                  <a:pt x="67" y="15"/>
                </a:lnTo>
                <a:lnTo>
                  <a:pt x="90" y="22"/>
                </a:lnTo>
                <a:lnTo>
                  <a:pt x="120" y="22"/>
                </a:lnTo>
                <a:lnTo>
                  <a:pt x="142" y="30"/>
                </a:lnTo>
                <a:lnTo>
                  <a:pt x="165" y="30"/>
                </a:lnTo>
                <a:lnTo>
                  <a:pt x="195" y="45"/>
                </a:lnTo>
                <a:lnTo>
                  <a:pt x="217" y="60"/>
                </a:lnTo>
                <a:lnTo>
                  <a:pt x="240" y="67"/>
                </a:lnTo>
                <a:lnTo>
                  <a:pt x="262" y="75"/>
                </a:lnTo>
                <a:lnTo>
                  <a:pt x="285" y="90"/>
                </a:lnTo>
                <a:lnTo>
                  <a:pt x="300" y="112"/>
                </a:lnTo>
                <a:lnTo>
                  <a:pt x="315" y="135"/>
                </a:lnTo>
                <a:lnTo>
                  <a:pt x="337" y="150"/>
                </a:lnTo>
                <a:lnTo>
                  <a:pt x="345" y="172"/>
                </a:lnTo>
                <a:lnTo>
                  <a:pt x="367" y="195"/>
                </a:lnTo>
                <a:lnTo>
                  <a:pt x="382" y="210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Freeform 15"/>
          <p:cNvSpPr>
            <a:spLocks/>
          </p:cNvSpPr>
          <p:nvPr/>
        </p:nvSpPr>
        <p:spPr bwMode="auto">
          <a:xfrm>
            <a:off x="6629400" y="5791200"/>
            <a:ext cx="430213" cy="274638"/>
          </a:xfrm>
          <a:custGeom>
            <a:avLst/>
            <a:gdLst>
              <a:gd name="T0" fmla="*/ 0 w 271"/>
              <a:gd name="T1" fmla="*/ 0 h 173"/>
              <a:gd name="T2" fmla="*/ 32 w 271"/>
              <a:gd name="T3" fmla="*/ 9 h 173"/>
              <a:gd name="T4" fmla="*/ 65 w 271"/>
              <a:gd name="T5" fmla="*/ 26 h 173"/>
              <a:gd name="T6" fmla="*/ 90 w 271"/>
              <a:gd name="T7" fmla="*/ 43 h 173"/>
              <a:gd name="T8" fmla="*/ 114 w 271"/>
              <a:gd name="T9" fmla="*/ 51 h 173"/>
              <a:gd name="T10" fmla="*/ 130 w 271"/>
              <a:gd name="T11" fmla="*/ 77 h 173"/>
              <a:gd name="T12" fmla="*/ 155 w 271"/>
              <a:gd name="T13" fmla="*/ 95 h 173"/>
              <a:gd name="T14" fmla="*/ 179 w 271"/>
              <a:gd name="T15" fmla="*/ 120 h 173"/>
              <a:gd name="T16" fmla="*/ 204 w 271"/>
              <a:gd name="T17" fmla="*/ 129 h 173"/>
              <a:gd name="T18" fmla="*/ 228 w 271"/>
              <a:gd name="T19" fmla="*/ 146 h 173"/>
              <a:gd name="T20" fmla="*/ 253 w 271"/>
              <a:gd name="T21" fmla="*/ 163 h 173"/>
              <a:gd name="T22" fmla="*/ 270 w 271"/>
              <a:gd name="T23" fmla="*/ 172 h 17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71"/>
              <a:gd name="T37" fmla="*/ 0 h 173"/>
              <a:gd name="T38" fmla="*/ 271 w 271"/>
              <a:gd name="T39" fmla="*/ 173 h 17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71" h="173">
                <a:moveTo>
                  <a:pt x="0" y="0"/>
                </a:moveTo>
                <a:lnTo>
                  <a:pt x="32" y="9"/>
                </a:lnTo>
                <a:lnTo>
                  <a:pt x="65" y="26"/>
                </a:lnTo>
                <a:lnTo>
                  <a:pt x="90" y="43"/>
                </a:lnTo>
                <a:lnTo>
                  <a:pt x="114" y="51"/>
                </a:lnTo>
                <a:lnTo>
                  <a:pt x="130" y="77"/>
                </a:lnTo>
                <a:lnTo>
                  <a:pt x="155" y="95"/>
                </a:lnTo>
                <a:lnTo>
                  <a:pt x="179" y="120"/>
                </a:lnTo>
                <a:lnTo>
                  <a:pt x="204" y="129"/>
                </a:lnTo>
                <a:lnTo>
                  <a:pt x="228" y="146"/>
                </a:lnTo>
                <a:lnTo>
                  <a:pt x="253" y="163"/>
                </a:lnTo>
                <a:lnTo>
                  <a:pt x="270" y="172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Freeform 16"/>
          <p:cNvSpPr>
            <a:spLocks/>
          </p:cNvSpPr>
          <p:nvPr/>
        </p:nvSpPr>
        <p:spPr bwMode="auto">
          <a:xfrm>
            <a:off x="6629400" y="5562600"/>
            <a:ext cx="107950" cy="263525"/>
          </a:xfrm>
          <a:custGeom>
            <a:avLst/>
            <a:gdLst>
              <a:gd name="T0" fmla="*/ 0 w 68"/>
              <a:gd name="T1" fmla="*/ 0 h 166"/>
              <a:gd name="T2" fmla="*/ 22 w 68"/>
              <a:gd name="T3" fmla="*/ 30 h 166"/>
              <a:gd name="T4" fmla="*/ 30 w 68"/>
              <a:gd name="T5" fmla="*/ 53 h 166"/>
              <a:gd name="T6" fmla="*/ 45 w 68"/>
              <a:gd name="T7" fmla="*/ 75 h 166"/>
              <a:gd name="T8" fmla="*/ 52 w 68"/>
              <a:gd name="T9" fmla="*/ 98 h 166"/>
              <a:gd name="T10" fmla="*/ 60 w 68"/>
              <a:gd name="T11" fmla="*/ 120 h 166"/>
              <a:gd name="T12" fmla="*/ 67 w 68"/>
              <a:gd name="T13" fmla="*/ 143 h 166"/>
              <a:gd name="T14" fmla="*/ 67 w 68"/>
              <a:gd name="T15" fmla="*/ 165 h 16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8"/>
              <a:gd name="T25" fmla="*/ 0 h 166"/>
              <a:gd name="T26" fmla="*/ 68 w 68"/>
              <a:gd name="T27" fmla="*/ 166 h 16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8" h="166">
                <a:moveTo>
                  <a:pt x="0" y="0"/>
                </a:moveTo>
                <a:lnTo>
                  <a:pt x="22" y="30"/>
                </a:lnTo>
                <a:lnTo>
                  <a:pt x="30" y="53"/>
                </a:lnTo>
                <a:lnTo>
                  <a:pt x="45" y="75"/>
                </a:lnTo>
                <a:lnTo>
                  <a:pt x="52" y="98"/>
                </a:lnTo>
                <a:lnTo>
                  <a:pt x="60" y="120"/>
                </a:lnTo>
                <a:lnTo>
                  <a:pt x="67" y="143"/>
                </a:lnTo>
                <a:lnTo>
                  <a:pt x="67" y="165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" name="Freeform 17"/>
          <p:cNvSpPr>
            <a:spLocks/>
          </p:cNvSpPr>
          <p:nvPr/>
        </p:nvSpPr>
        <p:spPr bwMode="auto">
          <a:xfrm>
            <a:off x="6629400" y="5486400"/>
            <a:ext cx="334963" cy="120650"/>
          </a:xfrm>
          <a:custGeom>
            <a:avLst/>
            <a:gdLst>
              <a:gd name="T0" fmla="*/ 0 w 211"/>
              <a:gd name="T1" fmla="*/ 0 h 76"/>
              <a:gd name="T2" fmla="*/ 30 w 211"/>
              <a:gd name="T3" fmla="*/ 0 h 76"/>
              <a:gd name="T4" fmla="*/ 75 w 211"/>
              <a:gd name="T5" fmla="*/ 8 h 76"/>
              <a:gd name="T6" fmla="*/ 98 w 211"/>
              <a:gd name="T7" fmla="*/ 8 h 76"/>
              <a:gd name="T8" fmla="*/ 120 w 211"/>
              <a:gd name="T9" fmla="*/ 15 h 76"/>
              <a:gd name="T10" fmla="*/ 143 w 211"/>
              <a:gd name="T11" fmla="*/ 23 h 76"/>
              <a:gd name="T12" fmla="*/ 165 w 211"/>
              <a:gd name="T13" fmla="*/ 38 h 76"/>
              <a:gd name="T14" fmla="*/ 188 w 211"/>
              <a:gd name="T15" fmla="*/ 53 h 76"/>
              <a:gd name="T16" fmla="*/ 210 w 211"/>
              <a:gd name="T17" fmla="*/ 68 h 76"/>
              <a:gd name="T18" fmla="*/ 210 w 211"/>
              <a:gd name="T19" fmla="*/ 75 h 7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1"/>
              <a:gd name="T31" fmla="*/ 0 h 76"/>
              <a:gd name="T32" fmla="*/ 211 w 211"/>
              <a:gd name="T33" fmla="*/ 76 h 7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1" h="76">
                <a:moveTo>
                  <a:pt x="0" y="0"/>
                </a:moveTo>
                <a:lnTo>
                  <a:pt x="30" y="0"/>
                </a:lnTo>
                <a:lnTo>
                  <a:pt x="75" y="8"/>
                </a:lnTo>
                <a:lnTo>
                  <a:pt x="98" y="8"/>
                </a:lnTo>
                <a:lnTo>
                  <a:pt x="120" y="15"/>
                </a:lnTo>
                <a:lnTo>
                  <a:pt x="143" y="23"/>
                </a:lnTo>
                <a:lnTo>
                  <a:pt x="165" y="38"/>
                </a:lnTo>
                <a:lnTo>
                  <a:pt x="188" y="53"/>
                </a:lnTo>
                <a:lnTo>
                  <a:pt x="210" y="68"/>
                </a:lnTo>
                <a:lnTo>
                  <a:pt x="210" y="75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" name="Rectangle 18"/>
          <p:cNvSpPr>
            <a:spLocks noChangeArrowheads="1"/>
          </p:cNvSpPr>
          <p:nvPr/>
        </p:nvSpPr>
        <p:spPr bwMode="auto">
          <a:xfrm>
            <a:off x="7239000" y="6465888"/>
            <a:ext cx="831850" cy="392112"/>
          </a:xfrm>
          <a:prstGeom prst="rect">
            <a:avLst/>
          </a:prstGeom>
          <a:solidFill>
            <a:srgbClr val="FFFFCC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Times New Roman" pitchFamily="18" charset="0"/>
              </a:rPr>
              <a:t>Ocean</a:t>
            </a:r>
          </a:p>
        </p:txBody>
      </p:sp>
      <p:sp>
        <p:nvSpPr>
          <p:cNvPr id="5143" name="Rectangle 19"/>
          <p:cNvSpPr>
            <a:spLocks noChangeArrowheads="1"/>
          </p:cNvSpPr>
          <p:nvPr/>
        </p:nvSpPr>
        <p:spPr bwMode="auto">
          <a:xfrm>
            <a:off x="5861050" y="2603500"/>
            <a:ext cx="13954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1000" b="1">
                <a:solidFill>
                  <a:srgbClr val="336600"/>
                </a:solidFill>
                <a:latin typeface="Times New Roman" pitchFamily="18" charset="0"/>
              </a:rPr>
              <a:t>River Basin Boundary</a:t>
            </a:r>
          </a:p>
        </p:txBody>
      </p:sp>
      <p:sp>
        <p:nvSpPr>
          <p:cNvPr id="5144" name="Line 20"/>
          <p:cNvSpPr>
            <a:spLocks noChangeShapeType="1"/>
          </p:cNvSpPr>
          <p:nvPr/>
        </p:nvSpPr>
        <p:spPr bwMode="auto">
          <a:xfrm flipH="1">
            <a:off x="5929313" y="2782888"/>
            <a:ext cx="547687" cy="250825"/>
          </a:xfrm>
          <a:prstGeom prst="line">
            <a:avLst/>
          </a:prstGeom>
          <a:noFill/>
          <a:ln w="25400">
            <a:solidFill>
              <a:srgbClr val="0099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5" name="Rectangle 21"/>
          <p:cNvSpPr>
            <a:spLocks noChangeArrowheads="1"/>
          </p:cNvSpPr>
          <p:nvPr/>
        </p:nvSpPr>
        <p:spPr bwMode="auto">
          <a:xfrm>
            <a:off x="6934200" y="5867400"/>
            <a:ext cx="5683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800">
                <a:solidFill>
                  <a:srgbClr val="993300"/>
                </a:solidFill>
                <a:latin typeface="Times New Roman" pitchFamily="18" charset="0"/>
              </a:rPr>
              <a:t>Irrigation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029200" y="4038600"/>
            <a:ext cx="1622425" cy="847725"/>
            <a:chOff x="3168" y="2544"/>
            <a:chExt cx="1022" cy="534"/>
          </a:xfrm>
        </p:grpSpPr>
        <p:graphicFrame>
          <p:nvGraphicFramePr>
            <p:cNvPr id="5124" name="Object 23"/>
            <p:cNvGraphicFramePr>
              <a:graphicFrameLocks/>
            </p:cNvGraphicFramePr>
            <p:nvPr/>
          </p:nvGraphicFramePr>
          <p:xfrm>
            <a:off x="3840" y="2544"/>
            <a:ext cx="350" cy="523"/>
          </p:xfrm>
          <a:graphic>
            <a:graphicData uri="http://schemas.openxmlformats.org/presentationml/2006/ole">
              <p:oleObj spid="_x0000_s4630" name="Microsoft ClipArt Gallery" r:id="rId5" imgW="2451974" imgH="3660068" progId="">
                <p:embed/>
              </p:oleObj>
            </a:graphicData>
          </a:graphic>
        </p:graphicFrame>
        <p:graphicFrame>
          <p:nvGraphicFramePr>
            <p:cNvPr id="5125" name="Object 24"/>
            <p:cNvGraphicFramePr>
              <a:graphicFrameLocks/>
            </p:cNvGraphicFramePr>
            <p:nvPr/>
          </p:nvGraphicFramePr>
          <p:xfrm>
            <a:off x="3552" y="2784"/>
            <a:ext cx="295" cy="294"/>
          </p:xfrm>
          <a:graphic>
            <a:graphicData uri="http://schemas.openxmlformats.org/presentationml/2006/ole">
              <p:oleObj spid="_x0000_s4631" name="Microsoft ClipArt Gallery" r:id="rId6" imgW="43775" imgH="43602" progId="">
                <p:embed/>
              </p:oleObj>
            </a:graphicData>
          </a:graphic>
        </p:graphicFrame>
        <p:sp>
          <p:nvSpPr>
            <p:cNvPr id="5257" name="Rectangle 25"/>
            <p:cNvSpPr>
              <a:spLocks noChangeArrowheads="1"/>
            </p:cNvSpPr>
            <p:nvPr/>
          </p:nvSpPr>
          <p:spPr bwMode="auto">
            <a:xfrm>
              <a:off x="3168" y="2832"/>
              <a:ext cx="400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>
                  <a:solidFill>
                    <a:srgbClr val="993300"/>
                  </a:solidFill>
                  <a:latin typeface="Times New Roman" pitchFamily="18" charset="0"/>
                </a:rPr>
                <a:t>Navigation</a:t>
              </a:r>
            </a:p>
          </p:txBody>
        </p:sp>
      </p:grp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2575873" y="76200"/>
            <a:ext cx="3883948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800" b="1" u="sng" dirty="0">
                <a:solidFill>
                  <a:srgbClr val="003399"/>
                </a:solidFill>
                <a:latin typeface="Times New Roman" pitchFamily="18" charset="0"/>
              </a:rPr>
              <a:t>A Typical River Basin…</a:t>
            </a:r>
          </a:p>
        </p:txBody>
      </p:sp>
      <p:sp>
        <p:nvSpPr>
          <p:cNvPr id="5148" name="Freeform 27"/>
          <p:cNvSpPr>
            <a:spLocks/>
          </p:cNvSpPr>
          <p:nvPr/>
        </p:nvSpPr>
        <p:spPr bwMode="auto">
          <a:xfrm>
            <a:off x="1987550" y="1735138"/>
            <a:ext cx="417513" cy="49212"/>
          </a:xfrm>
          <a:custGeom>
            <a:avLst/>
            <a:gdLst>
              <a:gd name="T0" fmla="*/ 0 w 263"/>
              <a:gd name="T1" fmla="*/ 15 h 31"/>
              <a:gd name="T2" fmla="*/ 30 w 263"/>
              <a:gd name="T3" fmla="*/ 8 h 31"/>
              <a:gd name="T4" fmla="*/ 52 w 263"/>
              <a:gd name="T5" fmla="*/ 8 h 31"/>
              <a:gd name="T6" fmla="*/ 75 w 263"/>
              <a:gd name="T7" fmla="*/ 0 h 31"/>
              <a:gd name="T8" fmla="*/ 97 w 263"/>
              <a:gd name="T9" fmla="*/ 0 h 31"/>
              <a:gd name="T10" fmla="*/ 120 w 263"/>
              <a:gd name="T11" fmla="*/ 0 h 31"/>
              <a:gd name="T12" fmla="*/ 142 w 263"/>
              <a:gd name="T13" fmla="*/ 0 h 31"/>
              <a:gd name="T14" fmla="*/ 165 w 263"/>
              <a:gd name="T15" fmla="*/ 8 h 31"/>
              <a:gd name="T16" fmla="*/ 187 w 263"/>
              <a:gd name="T17" fmla="*/ 8 h 31"/>
              <a:gd name="T18" fmla="*/ 210 w 263"/>
              <a:gd name="T19" fmla="*/ 15 h 31"/>
              <a:gd name="T20" fmla="*/ 232 w 263"/>
              <a:gd name="T21" fmla="*/ 23 h 31"/>
              <a:gd name="T22" fmla="*/ 255 w 263"/>
              <a:gd name="T23" fmla="*/ 30 h 31"/>
              <a:gd name="T24" fmla="*/ 262 w 263"/>
              <a:gd name="T25" fmla="*/ 30 h 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63"/>
              <a:gd name="T40" fmla="*/ 0 h 31"/>
              <a:gd name="T41" fmla="*/ 263 w 263"/>
              <a:gd name="T42" fmla="*/ 31 h 3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63" h="31">
                <a:moveTo>
                  <a:pt x="0" y="15"/>
                </a:moveTo>
                <a:lnTo>
                  <a:pt x="30" y="8"/>
                </a:lnTo>
                <a:lnTo>
                  <a:pt x="52" y="8"/>
                </a:lnTo>
                <a:lnTo>
                  <a:pt x="75" y="0"/>
                </a:lnTo>
                <a:lnTo>
                  <a:pt x="97" y="0"/>
                </a:lnTo>
                <a:lnTo>
                  <a:pt x="120" y="0"/>
                </a:lnTo>
                <a:lnTo>
                  <a:pt x="142" y="0"/>
                </a:lnTo>
                <a:lnTo>
                  <a:pt x="165" y="8"/>
                </a:lnTo>
                <a:lnTo>
                  <a:pt x="187" y="8"/>
                </a:lnTo>
                <a:lnTo>
                  <a:pt x="210" y="15"/>
                </a:lnTo>
                <a:lnTo>
                  <a:pt x="232" y="23"/>
                </a:lnTo>
                <a:lnTo>
                  <a:pt x="255" y="30"/>
                </a:lnTo>
                <a:lnTo>
                  <a:pt x="262" y="30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" name="Freeform 28"/>
          <p:cNvSpPr>
            <a:spLocks/>
          </p:cNvSpPr>
          <p:nvPr/>
        </p:nvSpPr>
        <p:spPr bwMode="auto">
          <a:xfrm>
            <a:off x="2593975" y="1414463"/>
            <a:ext cx="657225" cy="358775"/>
          </a:xfrm>
          <a:custGeom>
            <a:avLst/>
            <a:gdLst>
              <a:gd name="T0" fmla="*/ 413 w 414"/>
              <a:gd name="T1" fmla="*/ 0 h 226"/>
              <a:gd name="T2" fmla="*/ 390 w 414"/>
              <a:gd name="T3" fmla="*/ 30 h 226"/>
              <a:gd name="T4" fmla="*/ 368 w 414"/>
              <a:gd name="T5" fmla="*/ 37 h 226"/>
              <a:gd name="T6" fmla="*/ 345 w 414"/>
              <a:gd name="T7" fmla="*/ 52 h 226"/>
              <a:gd name="T8" fmla="*/ 323 w 414"/>
              <a:gd name="T9" fmla="*/ 60 h 226"/>
              <a:gd name="T10" fmla="*/ 300 w 414"/>
              <a:gd name="T11" fmla="*/ 67 h 226"/>
              <a:gd name="T12" fmla="*/ 278 w 414"/>
              <a:gd name="T13" fmla="*/ 82 h 226"/>
              <a:gd name="T14" fmla="*/ 255 w 414"/>
              <a:gd name="T15" fmla="*/ 105 h 226"/>
              <a:gd name="T16" fmla="*/ 233 w 414"/>
              <a:gd name="T17" fmla="*/ 112 h 226"/>
              <a:gd name="T18" fmla="*/ 210 w 414"/>
              <a:gd name="T19" fmla="*/ 127 h 226"/>
              <a:gd name="T20" fmla="*/ 188 w 414"/>
              <a:gd name="T21" fmla="*/ 135 h 226"/>
              <a:gd name="T22" fmla="*/ 165 w 414"/>
              <a:gd name="T23" fmla="*/ 142 h 226"/>
              <a:gd name="T24" fmla="*/ 143 w 414"/>
              <a:gd name="T25" fmla="*/ 150 h 226"/>
              <a:gd name="T26" fmla="*/ 120 w 414"/>
              <a:gd name="T27" fmla="*/ 157 h 226"/>
              <a:gd name="T28" fmla="*/ 98 w 414"/>
              <a:gd name="T29" fmla="*/ 172 h 226"/>
              <a:gd name="T30" fmla="*/ 75 w 414"/>
              <a:gd name="T31" fmla="*/ 180 h 226"/>
              <a:gd name="T32" fmla="*/ 53 w 414"/>
              <a:gd name="T33" fmla="*/ 195 h 226"/>
              <a:gd name="T34" fmla="*/ 30 w 414"/>
              <a:gd name="T35" fmla="*/ 210 h 226"/>
              <a:gd name="T36" fmla="*/ 8 w 414"/>
              <a:gd name="T37" fmla="*/ 225 h 226"/>
              <a:gd name="T38" fmla="*/ 0 w 414"/>
              <a:gd name="T39" fmla="*/ 225 h 22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14"/>
              <a:gd name="T61" fmla="*/ 0 h 226"/>
              <a:gd name="T62" fmla="*/ 414 w 414"/>
              <a:gd name="T63" fmla="*/ 226 h 22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14" h="226">
                <a:moveTo>
                  <a:pt x="413" y="0"/>
                </a:moveTo>
                <a:lnTo>
                  <a:pt x="390" y="30"/>
                </a:lnTo>
                <a:lnTo>
                  <a:pt x="368" y="37"/>
                </a:lnTo>
                <a:lnTo>
                  <a:pt x="345" y="52"/>
                </a:lnTo>
                <a:lnTo>
                  <a:pt x="323" y="60"/>
                </a:lnTo>
                <a:lnTo>
                  <a:pt x="300" y="67"/>
                </a:lnTo>
                <a:lnTo>
                  <a:pt x="278" y="82"/>
                </a:lnTo>
                <a:lnTo>
                  <a:pt x="255" y="105"/>
                </a:lnTo>
                <a:lnTo>
                  <a:pt x="233" y="112"/>
                </a:lnTo>
                <a:lnTo>
                  <a:pt x="210" y="127"/>
                </a:lnTo>
                <a:lnTo>
                  <a:pt x="188" y="135"/>
                </a:lnTo>
                <a:lnTo>
                  <a:pt x="165" y="142"/>
                </a:lnTo>
                <a:lnTo>
                  <a:pt x="143" y="150"/>
                </a:lnTo>
                <a:lnTo>
                  <a:pt x="120" y="157"/>
                </a:lnTo>
                <a:lnTo>
                  <a:pt x="98" y="172"/>
                </a:lnTo>
                <a:lnTo>
                  <a:pt x="75" y="180"/>
                </a:lnTo>
                <a:lnTo>
                  <a:pt x="53" y="195"/>
                </a:lnTo>
                <a:lnTo>
                  <a:pt x="30" y="210"/>
                </a:lnTo>
                <a:lnTo>
                  <a:pt x="8" y="225"/>
                </a:lnTo>
                <a:lnTo>
                  <a:pt x="0" y="225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42863" y="6162675"/>
            <a:ext cx="5702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336600"/>
                </a:solidFill>
                <a:latin typeface="Times New Roman" pitchFamily="18" charset="0"/>
              </a:rPr>
              <a:t>…there is a need to share information and integrate the activities of multiple actors…</a:t>
            </a:r>
            <a:endParaRPr lang="en-US" sz="1600" b="1">
              <a:solidFill>
                <a:srgbClr val="336600"/>
              </a:solidFill>
              <a:latin typeface="Times New Roman" pitchFamily="18" charset="0"/>
            </a:endParaRP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3200400" y="2133600"/>
            <a:ext cx="609600" cy="747713"/>
            <a:chOff x="2016" y="1344"/>
            <a:chExt cx="384" cy="471"/>
          </a:xfrm>
        </p:grpSpPr>
        <p:sp>
          <p:nvSpPr>
            <p:cNvPr id="5255" name="Rectangle 31"/>
            <p:cNvSpPr>
              <a:spLocks noChangeArrowheads="1"/>
            </p:cNvSpPr>
            <p:nvPr/>
          </p:nvSpPr>
          <p:spPr bwMode="auto">
            <a:xfrm>
              <a:off x="2064" y="1680"/>
              <a:ext cx="32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>
                  <a:latin typeface="Times New Roman" pitchFamily="18" charset="0"/>
                </a:rPr>
                <a:t>Industry</a:t>
              </a:r>
            </a:p>
          </p:txBody>
        </p:sp>
        <p:pic>
          <p:nvPicPr>
            <p:cNvPr id="5256" name="Picture 32" descr="Click To Download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344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52" name="Freeform 33"/>
          <p:cNvSpPr>
            <a:spLocks/>
          </p:cNvSpPr>
          <p:nvPr/>
        </p:nvSpPr>
        <p:spPr bwMode="auto">
          <a:xfrm>
            <a:off x="2238375" y="1604963"/>
            <a:ext cx="620713" cy="1049337"/>
          </a:xfrm>
          <a:custGeom>
            <a:avLst/>
            <a:gdLst>
              <a:gd name="T0" fmla="*/ 0 w 391"/>
              <a:gd name="T1" fmla="*/ 0 h 661"/>
              <a:gd name="T2" fmla="*/ 36 w 391"/>
              <a:gd name="T3" fmla="*/ 9 h 661"/>
              <a:gd name="T4" fmla="*/ 63 w 391"/>
              <a:gd name="T5" fmla="*/ 26 h 661"/>
              <a:gd name="T6" fmla="*/ 90 w 391"/>
              <a:gd name="T7" fmla="*/ 43 h 661"/>
              <a:gd name="T8" fmla="*/ 100 w 391"/>
              <a:gd name="T9" fmla="*/ 68 h 661"/>
              <a:gd name="T10" fmla="*/ 118 w 391"/>
              <a:gd name="T11" fmla="*/ 94 h 661"/>
              <a:gd name="T12" fmla="*/ 126 w 391"/>
              <a:gd name="T13" fmla="*/ 119 h 661"/>
              <a:gd name="T14" fmla="*/ 136 w 391"/>
              <a:gd name="T15" fmla="*/ 146 h 661"/>
              <a:gd name="T16" fmla="*/ 144 w 391"/>
              <a:gd name="T17" fmla="*/ 171 h 661"/>
              <a:gd name="T18" fmla="*/ 163 w 391"/>
              <a:gd name="T19" fmla="*/ 197 h 661"/>
              <a:gd name="T20" fmla="*/ 181 w 391"/>
              <a:gd name="T21" fmla="*/ 222 h 661"/>
              <a:gd name="T22" fmla="*/ 199 w 391"/>
              <a:gd name="T23" fmla="*/ 248 h 661"/>
              <a:gd name="T24" fmla="*/ 217 w 391"/>
              <a:gd name="T25" fmla="*/ 283 h 661"/>
              <a:gd name="T26" fmla="*/ 235 w 391"/>
              <a:gd name="T27" fmla="*/ 308 h 661"/>
              <a:gd name="T28" fmla="*/ 253 w 391"/>
              <a:gd name="T29" fmla="*/ 334 h 661"/>
              <a:gd name="T30" fmla="*/ 263 w 391"/>
              <a:gd name="T31" fmla="*/ 359 h 661"/>
              <a:gd name="T32" fmla="*/ 281 w 391"/>
              <a:gd name="T33" fmla="*/ 385 h 661"/>
              <a:gd name="T34" fmla="*/ 289 w 391"/>
              <a:gd name="T35" fmla="*/ 411 h 661"/>
              <a:gd name="T36" fmla="*/ 299 w 391"/>
              <a:gd name="T37" fmla="*/ 437 h 661"/>
              <a:gd name="T38" fmla="*/ 317 w 391"/>
              <a:gd name="T39" fmla="*/ 462 h 661"/>
              <a:gd name="T40" fmla="*/ 326 w 391"/>
              <a:gd name="T41" fmla="*/ 488 h 661"/>
              <a:gd name="T42" fmla="*/ 344 w 391"/>
              <a:gd name="T43" fmla="*/ 513 h 661"/>
              <a:gd name="T44" fmla="*/ 353 w 391"/>
              <a:gd name="T45" fmla="*/ 540 h 661"/>
              <a:gd name="T46" fmla="*/ 371 w 391"/>
              <a:gd name="T47" fmla="*/ 565 h 661"/>
              <a:gd name="T48" fmla="*/ 380 w 391"/>
              <a:gd name="T49" fmla="*/ 591 h 661"/>
              <a:gd name="T50" fmla="*/ 380 w 391"/>
              <a:gd name="T51" fmla="*/ 616 h 661"/>
              <a:gd name="T52" fmla="*/ 390 w 391"/>
              <a:gd name="T53" fmla="*/ 642 h 661"/>
              <a:gd name="T54" fmla="*/ 390 w 391"/>
              <a:gd name="T55" fmla="*/ 660 h 661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91"/>
              <a:gd name="T85" fmla="*/ 0 h 661"/>
              <a:gd name="T86" fmla="*/ 391 w 391"/>
              <a:gd name="T87" fmla="*/ 661 h 661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91" h="661">
                <a:moveTo>
                  <a:pt x="0" y="0"/>
                </a:moveTo>
                <a:lnTo>
                  <a:pt x="36" y="9"/>
                </a:lnTo>
                <a:lnTo>
                  <a:pt x="63" y="26"/>
                </a:lnTo>
                <a:lnTo>
                  <a:pt x="90" y="43"/>
                </a:lnTo>
                <a:lnTo>
                  <a:pt x="100" y="68"/>
                </a:lnTo>
                <a:lnTo>
                  <a:pt x="118" y="94"/>
                </a:lnTo>
                <a:lnTo>
                  <a:pt x="126" y="119"/>
                </a:lnTo>
                <a:lnTo>
                  <a:pt x="136" y="146"/>
                </a:lnTo>
                <a:lnTo>
                  <a:pt x="144" y="171"/>
                </a:lnTo>
                <a:lnTo>
                  <a:pt x="163" y="197"/>
                </a:lnTo>
                <a:lnTo>
                  <a:pt x="181" y="222"/>
                </a:lnTo>
                <a:lnTo>
                  <a:pt x="199" y="248"/>
                </a:lnTo>
                <a:lnTo>
                  <a:pt x="217" y="283"/>
                </a:lnTo>
                <a:lnTo>
                  <a:pt x="235" y="308"/>
                </a:lnTo>
                <a:lnTo>
                  <a:pt x="253" y="334"/>
                </a:lnTo>
                <a:lnTo>
                  <a:pt x="263" y="359"/>
                </a:lnTo>
                <a:lnTo>
                  <a:pt x="281" y="385"/>
                </a:lnTo>
                <a:lnTo>
                  <a:pt x="289" y="411"/>
                </a:lnTo>
                <a:lnTo>
                  <a:pt x="299" y="437"/>
                </a:lnTo>
                <a:lnTo>
                  <a:pt x="317" y="462"/>
                </a:lnTo>
                <a:lnTo>
                  <a:pt x="326" y="488"/>
                </a:lnTo>
                <a:lnTo>
                  <a:pt x="344" y="513"/>
                </a:lnTo>
                <a:lnTo>
                  <a:pt x="353" y="540"/>
                </a:lnTo>
                <a:lnTo>
                  <a:pt x="371" y="565"/>
                </a:lnTo>
                <a:lnTo>
                  <a:pt x="380" y="591"/>
                </a:lnTo>
                <a:lnTo>
                  <a:pt x="380" y="616"/>
                </a:lnTo>
                <a:lnTo>
                  <a:pt x="390" y="642"/>
                </a:lnTo>
                <a:lnTo>
                  <a:pt x="390" y="660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2362200" y="2797175"/>
            <a:ext cx="3505200" cy="1470025"/>
            <a:chOff x="1488" y="1762"/>
            <a:chExt cx="2208" cy="926"/>
          </a:xfrm>
        </p:grpSpPr>
        <p:sp>
          <p:nvSpPr>
            <p:cNvPr id="5252" name="Rectangle 35"/>
            <p:cNvSpPr>
              <a:spLocks noChangeArrowheads="1"/>
            </p:cNvSpPr>
            <p:nvPr/>
          </p:nvSpPr>
          <p:spPr bwMode="auto">
            <a:xfrm>
              <a:off x="3008" y="1762"/>
              <a:ext cx="47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/>
              <a:r>
                <a:rPr lang="en-US" sz="800">
                  <a:solidFill>
                    <a:srgbClr val="993300"/>
                  </a:solidFill>
                  <a:latin typeface="Times New Roman" pitchFamily="18" charset="0"/>
                </a:rPr>
                <a:t>Urban WSS</a:t>
              </a:r>
            </a:p>
          </p:txBody>
        </p:sp>
        <p:pic>
          <p:nvPicPr>
            <p:cNvPr id="5253" name="Picture 36" descr="Click To Download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9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54" name="Picture 37" descr="Click To Download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304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54" name="Picture 38" descr="Click To Downloa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5" name="Picture 39" descr="Click To Downloa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4343400" y="533400"/>
            <a:ext cx="2057400" cy="1219200"/>
            <a:chOff x="2736" y="336"/>
            <a:chExt cx="1296" cy="768"/>
          </a:xfrm>
        </p:grpSpPr>
        <p:sp>
          <p:nvSpPr>
            <p:cNvPr id="5250" name="Rectangle 41"/>
            <p:cNvSpPr>
              <a:spLocks noChangeArrowheads="1"/>
            </p:cNvSpPr>
            <p:nvPr/>
          </p:nvSpPr>
          <p:spPr bwMode="auto">
            <a:xfrm>
              <a:off x="2736" y="480"/>
              <a:ext cx="443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endParaRPr lang="en-US" sz="800">
                <a:solidFill>
                  <a:srgbClr val="009999"/>
                </a:solidFill>
                <a:latin typeface="Times New Roman" pitchFamily="18" charset="0"/>
              </a:endParaRPr>
            </a:p>
            <a:p>
              <a:endParaRPr lang="en-US" sz="800">
                <a:solidFill>
                  <a:srgbClr val="009999"/>
                </a:solidFill>
                <a:latin typeface="Times New Roman" pitchFamily="18" charset="0"/>
              </a:endParaRPr>
            </a:p>
            <a:p>
              <a:r>
                <a:rPr lang="en-US" sz="800">
                  <a:solidFill>
                    <a:srgbClr val="009999"/>
                  </a:solidFill>
                  <a:latin typeface="Times New Roman" pitchFamily="18" charset="0"/>
                </a:rPr>
                <a:t>Precipitation</a:t>
              </a:r>
            </a:p>
          </p:txBody>
        </p:sp>
        <p:pic>
          <p:nvPicPr>
            <p:cNvPr id="5251" name="Picture 42" descr="Click To Download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36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-3276600" y="7391400"/>
            <a:ext cx="9144000" cy="685800"/>
            <a:chOff x="0" y="4320"/>
            <a:chExt cx="5760" cy="432"/>
          </a:xfrm>
        </p:grpSpPr>
        <p:grpSp>
          <p:nvGrpSpPr>
            <p:cNvPr id="5241" name="Group 44"/>
            <p:cNvGrpSpPr>
              <a:grpSpLocks/>
            </p:cNvGrpSpPr>
            <p:nvPr/>
          </p:nvGrpSpPr>
          <p:grpSpPr bwMode="auto">
            <a:xfrm>
              <a:off x="0" y="4320"/>
              <a:ext cx="2112" cy="432"/>
              <a:chOff x="768" y="4320"/>
              <a:chExt cx="2112" cy="432"/>
            </a:xfrm>
          </p:grpSpPr>
          <p:pic>
            <p:nvPicPr>
              <p:cNvPr id="5248" name="Picture 45" descr="Click To Download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4320"/>
                <a:ext cx="1056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49" name="Picture 46" descr="Click To Download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4" y="4320"/>
                <a:ext cx="1056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242" name="Group 47"/>
            <p:cNvGrpSpPr>
              <a:grpSpLocks/>
            </p:cNvGrpSpPr>
            <p:nvPr/>
          </p:nvGrpSpPr>
          <p:grpSpPr bwMode="auto">
            <a:xfrm>
              <a:off x="3648" y="4320"/>
              <a:ext cx="2112" cy="432"/>
              <a:chOff x="768" y="4320"/>
              <a:chExt cx="2112" cy="432"/>
            </a:xfrm>
          </p:grpSpPr>
          <p:pic>
            <p:nvPicPr>
              <p:cNvPr id="5246" name="Picture 48" descr="Click To Download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4320"/>
                <a:ext cx="1056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47" name="Picture 49" descr="Click To Download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4" y="4320"/>
                <a:ext cx="1056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243" name="Group 50"/>
            <p:cNvGrpSpPr>
              <a:grpSpLocks/>
            </p:cNvGrpSpPr>
            <p:nvPr/>
          </p:nvGrpSpPr>
          <p:grpSpPr bwMode="auto">
            <a:xfrm>
              <a:off x="1536" y="4320"/>
              <a:ext cx="2112" cy="432"/>
              <a:chOff x="768" y="4320"/>
              <a:chExt cx="2112" cy="432"/>
            </a:xfrm>
          </p:grpSpPr>
          <p:pic>
            <p:nvPicPr>
              <p:cNvPr id="5244" name="Picture 51" descr="Click To Download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4320"/>
                <a:ext cx="1056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45" name="Picture 52" descr="Click To Download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4" y="4320"/>
                <a:ext cx="1056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509" name="Text Box 53"/>
          <p:cNvSpPr txBox="1">
            <a:spLocks noChangeArrowheads="1"/>
          </p:cNvSpPr>
          <p:nvPr/>
        </p:nvSpPr>
        <p:spPr bwMode="auto">
          <a:xfrm>
            <a:off x="6400800" y="533400"/>
            <a:ext cx="2165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Agriculture Department</a:t>
            </a:r>
          </a:p>
        </p:txBody>
      </p:sp>
      <p:sp>
        <p:nvSpPr>
          <p:cNvPr id="19510" name="Text Box 54"/>
          <p:cNvSpPr txBox="1">
            <a:spLocks noChangeArrowheads="1"/>
          </p:cNvSpPr>
          <p:nvPr/>
        </p:nvSpPr>
        <p:spPr bwMode="auto">
          <a:xfrm>
            <a:off x="6934200" y="2209800"/>
            <a:ext cx="1987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Irrigation Department</a:t>
            </a:r>
          </a:p>
        </p:txBody>
      </p:sp>
      <p:sp>
        <p:nvSpPr>
          <p:cNvPr id="19511" name="Text Box 55"/>
          <p:cNvSpPr txBox="1">
            <a:spLocks noChangeArrowheads="1"/>
          </p:cNvSpPr>
          <p:nvPr/>
        </p:nvSpPr>
        <p:spPr bwMode="auto">
          <a:xfrm>
            <a:off x="6096000" y="1600200"/>
            <a:ext cx="2855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Rural Water Supply Department</a:t>
            </a:r>
          </a:p>
        </p:txBody>
      </p:sp>
      <p:sp>
        <p:nvSpPr>
          <p:cNvPr id="19512" name="Text Box 56"/>
          <p:cNvSpPr txBox="1">
            <a:spLocks noChangeArrowheads="1"/>
          </p:cNvSpPr>
          <p:nvPr/>
        </p:nvSpPr>
        <p:spPr bwMode="auto">
          <a:xfrm>
            <a:off x="6019800" y="1905000"/>
            <a:ext cx="2914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Urban Water Supply Department</a:t>
            </a:r>
          </a:p>
        </p:txBody>
      </p:sp>
      <p:sp>
        <p:nvSpPr>
          <p:cNvPr id="19513" name="Text Box 57"/>
          <p:cNvSpPr txBox="1">
            <a:spLocks noChangeArrowheads="1"/>
          </p:cNvSpPr>
          <p:nvPr/>
        </p:nvSpPr>
        <p:spPr bwMode="auto">
          <a:xfrm>
            <a:off x="7010400" y="25146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Power Department</a:t>
            </a:r>
          </a:p>
        </p:txBody>
      </p:sp>
      <p:sp>
        <p:nvSpPr>
          <p:cNvPr id="19514" name="Text Box 58"/>
          <p:cNvSpPr txBox="1">
            <a:spLocks noChangeArrowheads="1"/>
          </p:cNvSpPr>
          <p:nvPr/>
        </p:nvSpPr>
        <p:spPr bwMode="auto">
          <a:xfrm>
            <a:off x="6553200" y="838200"/>
            <a:ext cx="2035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Livestock Department</a:t>
            </a:r>
          </a:p>
        </p:txBody>
      </p:sp>
      <p:sp>
        <p:nvSpPr>
          <p:cNvPr id="19515" name="Text Box 59"/>
          <p:cNvSpPr txBox="1">
            <a:spLocks noChangeArrowheads="1"/>
          </p:cNvSpPr>
          <p:nvPr/>
        </p:nvSpPr>
        <p:spPr bwMode="auto">
          <a:xfrm>
            <a:off x="7010400" y="2743200"/>
            <a:ext cx="1917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Industry Department</a:t>
            </a:r>
          </a:p>
        </p:txBody>
      </p:sp>
      <p:sp>
        <p:nvSpPr>
          <p:cNvPr id="19516" name="Text Box 60"/>
          <p:cNvSpPr txBox="1">
            <a:spLocks noChangeArrowheads="1"/>
          </p:cNvSpPr>
          <p:nvPr/>
        </p:nvSpPr>
        <p:spPr bwMode="auto">
          <a:xfrm>
            <a:off x="6840538" y="3962400"/>
            <a:ext cx="2303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Environment Department</a:t>
            </a:r>
          </a:p>
        </p:txBody>
      </p:sp>
      <p:sp>
        <p:nvSpPr>
          <p:cNvPr id="19517" name="Text Box 61"/>
          <p:cNvSpPr txBox="1">
            <a:spLocks noChangeArrowheads="1"/>
          </p:cNvSpPr>
          <p:nvPr/>
        </p:nvSpPr>
        <p:spPr bwMode="auto">
          <a:xfrm>
            <a:off x="7146925" y="3200400"/>
            <a:ext cx="1997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Fisheries Department</a:t>
            </a:r>
          </a:p>
        </p:txBody>
      </p:sp>
      <p:sp>
        <p:nvSpPr>
          <p:cNvPr id="19518" name="Text Box 62"/>
          <p:cNvSpPr txBox="1">
            <a:spLocks noChangeArrowheads="1"/>
          </p:cNvSpPr>
          <p:nvPr/>
        </p:nvSpPr>
        <p:spPr bwMode="auto">
          <a:xfrm>
            <a:off x="6934200" y="4267200"/>
            <a:ext cx="2046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Transport Department</a:t>
            </a:r>
          </a:p>
        </p:txBody>
      </p:sp>
      <p:sp>
        <p:nvSpPr>
          <p:cNvPr id="19519" name="Text Box 63"/>
          <p:cNvSpPr txBox="1">
            <a:spLocks noChangeArrowheads="1"/>
          </p:cNvSpPr>
          <p:nvPr/>
        </p:nvSpPr>
        <p:spPr bwMode="auto">
          <a:xfrm>
            <a:off x="7010400" y="4572000"/>
            <a:ext cx="1919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Tourism Department</a:t>
            </a:r>
          </a:p>
        </p:txBody>
      </p:sp>
      <p:sp>
        <p:nvSpPr>
          <p:cNvPr id="19520" name="Text Box 64"/>
          <p:cNvSpPr txBox="1">
            <a:spLocks noChangeArrowheads="1"/>
          </p:cNvSpPr>
          <p:nvPr/>
        </p:nvSpPr>
        <p:spPr bwMode="auto">
          <a:xfrm>
            <a:off x="0" y="5181600"/>
            <a:ext cx="23225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33CC"/>
                </a:solidFill>
                <a:latin typeface="Arial" charset="0"/>
              </a:rPr>
              <a:t>Groundwater Department</a:t>
            </a:r>
          </a:p>
        </p:txBody>
      </p:sp>
      <p:sp>
        <p:nvSpPr>
          <p:cNvPr id="19521" name="Text Box 65"/>
          <p:cNvSpPr txBox="1">
            <a:spLocks noChangeArrowheads="1"/>
          </p:cNvSpPr>
          <p:nvPr/>
        </p:nvSpPr>
        <p:spPr bwMode="auto">
          <a:xfrm>
            <a:off x="152400" y="5486400"/>
            <a:ext cx="241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33CC"/>
                </a:solidFill>
                <a:latin typeface="Arial" charset="0"/>
              </a:rPr>
              <a:t>Surface Water Department</a:t>
            </a:r>
          </a:p>
        </p:txBody>
      </p:sp>
      <p:grpSp>
        <p:nvGrpSpPr>
          <p:cNvPr id="10" name="Group 66"/>
          <p:cNvGrpSpPr>
            <a:grpSpLocks/>
          </p:cNvGrpSpPr>
          <p:nvPr/>
        </p:nvGrpSpPr>
        <p:grpSpPr bwMode="auto">
          <a:xfrm>
            <a:off x="1447800" y="1905000"/>
            <a:ext cx="3200400" cy="1905000"/>
            <a:chOff x="912" y="1200"/>
            <a:chExt cx="2016" cy="1200"/>
          </a:xfrm>
        </p:grpSpPr>
        <p:sp>
          <p:nvSpPr>
            <p:cNvPr id="5237" name="Rectangle 67"/>
            <p:cNvSpPr>
              <a:spLocks noChangeArrowheads="1"/>
            </p:cNvSpPr>
            <p:nvPr/>
          </p:nvSpPr>
          <p:spPr bwMode="auto">
            <a:xfrm>
              <a:off x="912" y="1296"/>
              <a:ext cx="45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rgbClr val="336600"/>
                  </a:solidFill>
                  <a:latin typeface="Times New Roman" pitchFamily="18" charset="0"/>
                </a:rPr>
                <a:t>Reservoir</a:t>
              </a:r>
            </a:p>
          </p:txBody>
        </p:sp>
        <p:grpSp>
          <p:nvGrpSpPr>
            <p:cNvPr id="5238" name="Group 68"/>
            <p:cNvGrpSpPr>
              <a:grpSpLocks/>
            </p:cNvGrpSpPr>
            <p:nvPr/>
          </p:nvGrpSpPr>
          <p:grpSpPr bwMode="auto">
            <a:xfrm>
              <a:off x="1248" y="1200"/>
              <a:ext cx="1680" cy="1200"/>
              <a:chOff x="1248" y="1200"/>
              <a:chExt cx="1680" cy="1200"/>
            </a:xfrm>
          </p:grpSpPr>
          <p:pic>
            <p:nvPicPr>
              <p:cNvPr id="5239" name="Picture 69" descr="Click To Download"/>
              <p:cNvPicPr preferRelativeResize="0">
                <a:picLocks noChangeArrowheads="1" noCrop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248" y="1200"/>
                <a:ext cx="624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40" name="Picture 70" descr="Click To Download"/>
              <p:cNvPicPr preferRelativeResize="0">
                <a:picLocks noChangeArrowheads="1" noCrop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304" y="1968"/>
                <a:ext cx="624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2" name="Group 71"/>
          <p:cNvGrpSpPr>
            <a:grpSpLocks/>
          </p:cNvGrpSpPr>
          <p:nvPr/>
        </p:nvGrpSpPr>
        <p:grpSpPr bwMode="auto">
          <a:xfrm>
            <a:off x="3200400" y="3276600"/>
            <a:ext cx="622300" cy="595313"/>
            <a:chOff x="2016" y="2064"/>
            <a:chExt cx="392" cy="375"/>
          </a:xfrm>
        </p:grpSpPr>
        <p:pic>
          <p:nvPicPr>
            <p:cNvPr id="5235" name="Picture 72" descr="Click To Download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064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36" name="Rectangle 73"/>
            <p:cNvSpPr>
              <a:spLocks noChangeArrowheads="1"/>
            </p:cNvSpPr>
            <p:nvPr/>
          </p:nvSpPr>
          <p:spPr bwMode="auto">
            <a:xfrm>
              <a:off x="2016" y="2304"/>
              <a:ext cx="39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>
                  <a:solidFill>
                    <a:srgbClr val="993300"/>
                  </a:solidFill>
                  <a:latin typeface="Times New Roman" pitchFamily="18" charset="0"/>
                </a:rPr>
                <a:t>Recreation</a:t>
              </a:r>
            </a:p>
          </p:txBody>
        </p:sp>
      </p:grpSp>
      <p:grpSp>
        <p:nvGrpSpPr>
          <p:cNvPr id="13" name="Group 74"/>
          <p:cNvGrpSpPr>
            <a:grpSpLocks/>
          </p:cNvGrpSpPr>
          <p:nvPr/>
        </p:nvGrpSpPr>
        <p:grpSpPr bwMode="auto">
          <a:xfrm>
            <a:off x="2667000" y="1600200"/>
            <a:ext cx="993775" cy="623888"/>
            <a:chOff x="1689" y="989"/>
            <a:chExt cx="626" cy="393"/>
          </a:xfrm>
        </p:grpSpPr>
        <p:graphicFrame>
          <p:nvGraphicFramePr>
            <p:cNvPr id="5122" name="Object 75"/>
            <p:cNvGraphicFramePr>
              <a:graphicFrameLocks/>
            </p:cNvGraphicFramePr>
            <p:nvPr/>
          </p:nvGraphicFramePr>
          <p:xfrm>
            <a:off x="1868" y="989"/>
            <a:ext cx="447" cy="232"/>
          </p:xfrm>
          <a:graphic>
            <a:graphicData uri="http://schemas.openxmlformats.org/presentationml/2006/ole">
              <p:oleObj spid="_x0000_s4632" name="Microsoft ClipArt Gallery" r:id="rId15" imgW="3661153" imgH="3565212" progId="">
                <p:embed/>
              </p:oleObj>
            </a:graphicData>
          </a:graphic>
        </p:graphicFrame>
        <p:graphicFrame>
          <p:nvGraphicFramePr>
            <p:cNvPr id="5123" name="Object 76"/>
            <p:cNvGraphicFramePr>
              <a:graphicFrameLocks/>
            </p:cNvGraphicFramePr>
            <p:nvPr/>
          </p:nvGraphicFramePr>
          <p:xfrm>
            <a:off x="1755" y="1070"/>
            <a:ext cx="129" cy="192"/>
          </p:xfrm>
          <a:graphic>
            <a:graphicData uri="http://schemas.openxmlformats.org/presentationml/2006/ole">
              <p:oleObj spid="_x0000_s4633" name="Microsoft ClipArt Gallery" r:id="rId16" imgW="5886000" imgH="6103800" progId="">
                <p:embed/>
              </p:oleObj>
            </a:graphicData>
          </a:graphic>
        </p:graphicFrame>
        <p:sp>
          <p:nvSpPr>
            <p:cNvPr id="5234" name="Rectangle 77"/>
            <p:cNvSpPr>
              <a:spLocks noChangeArrowheads="1"/>
            </p:cNvSpPr>
            <p:nvPr/>
          </p:nvSpPr>
          <p:spPr bwMode="auto">
            <a:xfrm>
              <a:off x="1689" y="1247"/>
              <a:ext cx="43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>
                  <a:solidFill>
                    <a:srgbClr val="993300"/>
                  </a:solidFill>
                  <a:latin typeface="Times New Roman" pitchFamily="18" charset="0"/>
                </a:rPr>
                <a:t>Hydropower</a:t>
              </a:r>
            </a:p>
          </p:txBody>
        </p:sp>
      </p:grpSp>
      <p:sp>
        <p:nvSpPr>
          <p:cNvPr id="19534" name="Text Box 78"/>
          <p:cNvSpPr txBox="1">
            <a:spLocks noChangeArrowheads="1"/>
          </p:cNvSpPr>
          <p:nvPr/>
        </p:nvSpPr>
        <p:spPr bwMode="auto">
          <a:xfrm>
            <a:off x="6477000" y="1143000"/>
            <a:ext cx="1760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  <a:latin typeface="Arial" charset="0"/>
              </a:rPr>
              <a:t>Forest Department</a:t>
            </a:r>
          </a:p>
        </p:txBody>
      </p:sp>
      <p:sp>
        <p:nvSpPr>
          <p:cNvPr id="19535" name="Text Box 79"/>
          <p:cNvSpPr txBox="1">
            <a:spLocks noChangeArrowheads="1"/>
          </p:cNvSpPr>
          <p:nvPr/>
        </p:nvSpPr>
        <p:spPr bwMode="auto">
          <a:xfrm>
            <a:off x="381000" y="5715000"/>
            <a:ext cx="3355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33CC"/>
                </a:solidFill>
                <a:latin typeface="Arial" charset="0"/>
              </a:rPr>
              <a:t>Ocean Development/CZM Department</a:t>
            </a:r>
          </a:p>
        </p:txBody>
      </p:sp>
      <p:grpSp>
        <p:nvGrpSpPr>
          <p:cNvPr id="14" name="Group 80"/>
          <p:cNvGrpSpPr>
            <a:grpSpLocks/>
          </p:cNvGrpSpPr>
          <p:nvPr/>
        </p:nvGrpSpPr>
        <p:grpSpPr bwMode="auto">
          <a:xfrm>
            <a:off x="1600200" y="1676400"/>
            <a:ext cx="7162800" cy="5105400"/>
            <a:chOff x="1008" y="1104"/>
            <a:chExt cx="4512" cy="3216"/>
          </a:xfrm>
        </p:grpSpPr>
        <p:pic>
          <p:nvPicPr>
            <p:cNvPr id="5226" name="Picture 81" descr="Click To Download"/>
            <p:cNvPicPr preferRelativeResize="0"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74" y="315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227" name="Group 82"/>
            <p:cNvGrpSpPr>
              <a:grpSpLocks/>
            </p:cNvGrpSpPr>
            <p:nvPr/>
          </p:nvGrpSpPr>
          <p:grpSpPr bwMode="auto">
            <a:xfrm>
              <a:off x="1008" y="1104"/>
              <a:ext cx="4512" cy="3216"/>
              <a:chOff x="1008" y="1104"/>
              <a:chExt cx="4512" cy="3216"/>
            </a:xfrm>
          </p:grpSpPr>
          <p:pic>
            <p:nvPicPr>
              <p:cNvPr id="5228" name="Picture 83" descr="Click To Download"/>
              <p:cNvPicPr>
                <a:picLocks noChangeAspect="1" noChangeArrowheads="1" noCrop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6" y="1104"/>
                <a:ext cx="240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9" name="Picture 84" descr="Click To Download"/>
              <p:cNvPicPr>
                <a:picLocks noChangeAspect="1" noChangeArrowheads="1" noCrop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2352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30" name="Rectangle 85"/>
              <p:cNvSpPr>
                <a:spLocks noChangeArrowheads="1"/>
              </p:cNvSpPr>
              <p:nvPr/>
            </p:nvSpPr>
            <p:spPr bwMode="auto">
              <a:xfrm>
                <a:off x="1008" y="1152"/>
                <a:ext cx="309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800">
                    <a:solidFill>
                      <a:srgbClr val="993300"/>
                    </a:solidFill>
                    <a:latin typeface="Times New Roman" pitchFamily="18" charset="0"/>
                  </a:rPr>
                  <a:t>Fishing</a:t>
                </a:r>
              </a:p>
            </p:txBody>
          </p:sp>
          <p:pic>
            <p:nvPicPr>
              <p:cNvPr id="5231" name="Picture 86" descr="Click To Download"/>
              <p:cNvPicPr>
                <a:picLocks noChangeAspect="1" noChangeArrowheads="1" noCrop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8" y="3840"/>
                <a:ext cx="240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32" name="Picture 87" descr="Click To Download"/>
              <p:cNvPicPr>
                <a:picLocks noChangeAspect="1" noChangeArrowheads="1" noCrop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3984"/>
                <a:ext cx="33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33" name="Picture 88" descr="Click To Download"/>
              <p:cNvPicPr>
                <a:picLocks noChangeAspect="1" noChangeArrowheads="1" noCrop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3456"/>
                <a:ext cx="384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6" name="Group 89"/>
          <p:cNvGrpSpPr>
            <a:grpSpLocks/>
          </p:cNvGrpSpPr>
          <p:nvPr/>
        </p:nvGrpSpPr>
        <p:grpSpPr bwMode="auto">
          <a:xfrm>
            <a:off x="2438400" y="2438400"/>
            <a:ext cx="838200" cy="900113"/>
            <a:chOff x="1392" y="1488"/>
            <a:chExt cx="528" cy="567"/>
          </a:xfrm>
        </p:grpSpPr>
        <p:pic>
          <p:nvPicPr>
            <p:cNvPr id="5224" name="Picture 90" descr="Click To Download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1488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5" name="Rectangle 91"/>
            <p:cNvSpPr>
              <a:spLocks noChangeArrowheads="1"/>
            </p:cNvSpPr>
            <p:nvPr/>
          </p:nvSpPr>
          <p:spPr bwMode="auto">
            <a:xfrm>
              <a:off x="1392" y="1920"/>
              <a:ext cx="43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>
                  <a:solidFill>
                    <a:srgbClr val="993300"/>
                  </a:solidFill>
                  <a:latin typeface="Times New Roman" pitchFamily="18" charset="0"/>
                </a:rPr>
                <a:t>Rainfed Agr</a:t>
              </a:r>
            </a:p>
          </p:txBody>
        </p:sp>
      </p:grpSp>
      <p:grpSp>
        <p:nvGrpSpPr>
          <p:cNvPr id="17" name="Group 92"/>
          <p:cNvGrpSpPr>
            <a:grpSpLocks/>
          </p:cNvGrpSpPr>
          <p:nvPr/>
        </p:nvGrpSpPr>
        <p:grpSpPr bwMode="auto">
          <a:xfrm>
            <a:off x="3581400" y="3733800"/>
            <a:ext cx="2108200" cy="1585913"/>
            <a:chOff x="2256" y="2448"/>
            <a:chExt cx="1328" cy="999"/>
          </a:xfrm>
        </p:grpSpPr>
        <p:sp>
          <p:nvSpPr>
            <p:cNvPr id="5221" name="Rectangle 93"/>
            <p:cNvSpPr>
              <a:spLocks noChangeArrowheads="1"/>
            </p:cNvSpPr>
            <p:nvPr/>
          </p:nvSpPr>
          <p:spPr bwMode="auto">
            <a:xfrm>
              <a:off x="3216" y="3312"/>
              <a:ext cx="368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>
                  <a:solidFill>
                    <a:srgbClr val="993300"/>
                  </a:solidFill>
                  <a:latin typeface="Times New Roman" pitchFamily="18" charset="0"/>
                </a:rPr>
                <a:t>Livestock</a:t>
              </a:r>
            </a:p>
          </p:txBody>
        </p:sp>
        <p:pic>
          <p:nvPicPr>
            <p:cNvPr id="5222" name="Picture 94" descr="Click To Download"/>
            <p:cNvPicPr>
              <a:picLocks noChangeAspect="1" noChangeArrowheads="1" noCrop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976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" name="Picture 95" descr="Click To Download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44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96"/>
          <p:cNvGrpSpPr>
            <a:grpSpLocks/>
          </p:cNvGrpSpPr>
          <p:nvPr/>
        </p:nvGrpSpPr>
        <p:grpSpPr bwMode="auto">
          <a:xfrm>
            <a:off x="3733800" y="1371600"/>
            <a:ext cx="1066800" cy="747713"/>
            <a:chOff x="2352" y="864"/>
            <a:chExt cx="672" cy="471"/>
          </a:xfrm>
        </p:grpSpPr>
        <p:grpSp>
          <p:nvGrpSpPr>
            <p:cNvPr id="5217" name="Group 97"/>
            <p:cNvGrpSpPr>
              <a:grpSpLocks/>
            </p:cNvGrpSpPr>
            <p:nvPr/>
          </p:nvGrpSpPr>
          <p:grpSpPr bwMode="auto">
            <a:xfrm>
              <a:off x="2352" y="864"/>
              <a:ext cx="672" cy="336"/>
              <a:chOff x="2352" y="864"/>
              <a:chExt cx="672" cy="336"/>
            </a:xfrm>
          </p:grpSpPr>
          <p:pic>
            <p:nvPicPr>
              <p:cNvPr id="5219" name="Picture 98" descr="Click To Download"/>
              <p:cNvPicPr>
                <a:picLocks noChangeAspect="1" noChangeArrowheads="1" noCrop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2" y="864"/>
                <a:ext cx="33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0" name="Picture 99" descr="Click To Download"/>
              <p:cNvPicPr>
                <a:picLocks noChangeAspect="1" noChangeArrowheads="1" noCrop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864"/>
                <a:ext cx="336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218" name="Rectangle 100"/>
            <p:cNvSpPr>
              <a:spLocks noChangeArrowheads="1"/>
            </p:cNvSpPr>
            <p:nvPr/>
          </p:nvSpPr>
          <p:spPr bwMode="auto">
            <a:xfrm>
              <a:off x="2688" y="1200"/>
              <a:ext cx="27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>
                  <a:solidFill>
                    <a:srgbClr val="009999"/>
                  </a:solidFill>
                  <a:latin typeface="Times New Roman" pitchFamily="18" charset="0"/>
                </a:rPr>
                <a:t>Forest</a:t>
              </a:r>
            </a:p>
          </p:txBody>
        </p:sp>
      </p:grpSp>
      <p:sp>
        <p:nvSpPr>
          <p:cNvPr id="5180" name="Freeform 101"/>
          <p:cNvSpPr>
            <a:spLocks/>
          </p:cNvSpPr>
          <p:nvPr/>
        </p:nvSpPr>
        <p:spPr bwMode="auto">
          <a:xfrm>
            <a:off x="4225925" y="1962150"/>
            <a:ext cx="622300" cy="1882775"/>
          </a:xfrm>
          <a:custGeom>
            <a:avLst/>
            <a:gdLst>
              <a:gd name="T0" fmla="*/ 0 w 392"/>
              <a:gd name="T1" fmla="*/ 0 h 1186"/>
              <a:gd name="T2" fmla="*/ 30 w 392"/>
              <a:gd name="T3" fmla="*/ 22 h 1186"/>
              <a:gd name="T4" fmla="*/ 45 w 392"/>
              <a:gd name="T5" fmla="*/ 45 h 1186"/>
              <a:gd name="T6" fmla="*/ 60 w 392"/>
              <a:gd name="T7" fmla="*/ 67 h 1186"/>
              <a:gd name="T8" fmla="*/ 60 w 392"/>
              <a:gd name="T9" fmla="*/ 90 h 1186"/>
              <a:gd name="T10" fmla="*/ 60 w 392"/>
              <a:gd name="T11" fmla="*/ 112 h 1186"/>
              <a:gd name="T12" fmla="*/ 60 w 392"/>
              <a:gd name="T13" fmla="*/ 135 h 1186"/>
              <a:gd name="T14" fmla="*/ 60 w 392"/>
              <a:gd name="T15" fmla="*/ 157 h 1186"/>
              <a:gd name="T16" fmla="*/ 75 w 392"/>
              <a:gd name="T17" fmla="*/ 180 h 1186"/>
              <a:gd name="T18" fmla="*/ 83 w 392"/>
              <a:gd name="T19" fmla="*/ 202 h 1186"/>
              <a:gd name="T20" fmla="*/ 98 w 392"/>
              <a:gd name="T21" fmla="*/ 225 h 1186"/>
              <a:gd name="T22" fmla="*/ 113 w 392"/>
              <a:gd name="T23" fmla="*/ 247 h 1186"/>
              <a:gd name="T24" fmla="*/ 120 w 392"/>
              <a:gd name="T25" fmla="*/ 270 h 1186"/>
              <a:gd name="T26" fmla="*/ 128 w 392"/>
              <a:gd name="T27" fmla="*/ 292 h 1186"/>
              <a:gd name="T28" fmla="*/ 128 w 392"/>
              <a:gd name="T29" fmla="*/ 315 h 1186"/>
              <a:gd name="T30" fmla="*/ 128 w 392"/>
              <a:gd name="T31" fmla="*/ 337 h 1186"/>
              <a:gd name="T32" fmla="*/ 128 w 392"/>
              <a:gd name="T33" fmla="*/ 360 h 1186"/>
              <a:gd name="T34" fmla="*/ 128 w 392"/>
              <a:gd name="T35" fmla="*/ 382 h 1186"/>
              <a:gd name="T36" fmla="*/ 135 w 392"/>
              <a:gd name="T37" fmla="*/ 405 h 1186"/>
              <a:gd name="T38" fmla="*/ 135 w 392"/>
              <a:gd name="T39" fmla="*/ 427 h 1186"/>
              <a:gd name="T40" fmla="*/ 150 w 392"/>
              <a:gd name="T41" fmla="*/ 450 h 1186"/>
              <a:gd name="T42" fmla="*/ 165 w 392"/>
              <a:gd name="T43" fmla="*/ 480 h 1186"/>
              <a:gd name="T44" fmla="*/ 180 w 392"/>
              <a:gd name="T45" fmla="*/ 502 h 1186"/>
              <a:gd name="T46" fmla="*/ 195 w 392"/>
              <a:gd name="T47" fmla="*/ 532 h 1186"/>
              <a:gd name="T48" fmla="*/ 210 w 392"/>
              <a:gd name="T49" fmla="*/ 555 h 1186"/>
              <a:gd name="T50" fmla="*/ 218 w 392"/>
              <a:gd name="T51" fmla="*/ 615 h 1186"/>
              <a:gd name="T52" fmla="*/ 226 w 392"/>
              <a:gd name="T53" fmla="*/ 682 h 1186"/>
              <a:gd name="T54" fmla="*/ 233 w 392"/>
              <a:gd name="T55" fmla="*/ 712 h 1186"/>
              <a:gd name="T56" fmla="*/ 233 w 392"/>
              <a:gd name="T57" fmla="*/ 772 h 1186"/>
              <a:gd name="T58" fmla="*/ 241 w 392"/>
              <a:gd name="T59" fmla="*/ 795 h 1186"/>
              <a:gd name="T60" fmla="*/ 248 w 392"/>
              <a:gd name="T61" fmla="*/ 855 h 1186"/>
              <a:gd name="T62" fmla="*/ 256 w 392"/>
              <a:gd name="T63" fmla="*/ 877 h 1186"/>
              <a:gd name="T64" fmla="*/ 263 w 392"/>
              <a:gd name="T65" fmla="*/ 907 h 1186"/>
              <a:gd name="T66" fmla="*/ 271 w 392"/>
              <a:gd name="T67" fmla="*/ 937 h 1186"/>
              <a:gd name="T68" fmla="*/ 286 w 392"/>
              <a:gd name="T69" fmla="*/ 960 h 1186"/>
              <a:gd name="T70" fmla="*/ 301 w 392"/>
              <a:gd name="T71" fmla="*/ 982 h 1186"/>
              <a:gd name="T72" fmla="*/ 308 w 392"/>
              <a:gd name="T73" fmla="*/ 1005 h 1186"/>
              <a:gd name="T74" fmla="*/ 316 w 392"/>
              <a:gd name="T75" fmla="*/ 1027 h 1186"/>
              <a:gd name="T76" fmla="*/ 331 w 392"/>
              <a:gd name="T77" fmla="*/ 1050 h 1186"/>
              <a:gd name="T78" fmla="*/ 338 w 392"/>
              <a:gd name="T79" fmla="*/ 1072 h 1186"/>
              <a:gd name="T80" fmla="*/ 353 w 392"/>
              <a:gd name="T81" fmla="*/ 1095 h 1186"/>
              <a:gd name="T82" fmla="*/ 361 w 392"/>
              <a:gd name="T83" fmla="*/ 1117 h 1186"/>
              <a:gd name="T84" fmla="*/ 368 w 392"/>
              <a:gd name="T85" fmla="*/ 1140 h 1186"/>
              <a:gd name="T86" fmla="*/ 383 w 392"/>
              <a:gd name="T87" fmla="*/ 1162 h 1186"/>
              <a:gd name="T88" fmla="*/ 391 w 392"/>
              <a:gd name="T89" fmla="*/ 1185 h 118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92"/>
              <a:gd name="T136" fmla="*/ 0 h 1186"/>
              <a:gd name="T137" fmla="*/ 392 w 392"/>
              <a:gd name="T138" fmla="*/ 1186 h 118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92" h="1186">
                <a:moveTo>
                  <a:pt x="0" y="0"/>
                </a:moveTo>
                <a:lnTo>
                  <a:pt x="30" y="22"/>
                </a:lnTo>
                <a:lnTo>
                  <a:pt x="45" y="45"/>
                </a:lnTo>
                <a:lnTo>
                  <a:pt x="60" y="67"/>
                </a:lnTo>
                <a:lnTo>
                  <a:pt x="60" y="90"/>
                </a:lnTo>
                <a:lnTo>
                  <a:pt x="60" y="112"/>
                </a:lnTo>
                <a:lnTo>
                  <a:pt x="60" y="135"/>
                </a:lnTo>
                <a:lnTo>
                  <a:pt x="60" y="157"/>
                </a:lnTo>
                <a:lnTo>
                  <a:pt x="75" y="180"/>
                </a:lnTo>
                <a:lnTo>
                  <a:pt x="83" y="202"/>
                </a:lnTo>
                <a:lnTo>
                  <a:pt x="98" y="225"/>
                </a:lnTo>
                <a:lnTo>
                  <a:pt x="113" y="247"/>
                </a:lnTo>
                <a:lnTo>
                  <a:pt x="120" y="270"/>
                </a:lnTo>
                <a:lnTo>
                  <a:pt x="128" y="292"/>
                </a:lnTo>
                <a:lnTo>
                  <a:pt x="128" y="315"/>
                </a:lnTo>
                <a:lnTo>
                  <a:pt x="128" y="337"/>
                </a:lnTo>
                <a:lnTo>
                  <a:pt x="128" y="360"/>
                </a:lnTo>
                <a:lnTo>
                  <a:pt x="128" y="382"/>
                </a:lnTo>
                <a:lnTo>
                  <a:pt x="135" y="405"/>
                </a:lnTo>
                <a:lnTo>
                  <a:pt x="135" y="427"/>
                </a:lnTo>
                <a:lnTo>
                  <a:pt x="150" y="450"/>
                </a:lnTo>
                <a:lnTo>
                  <a:pt x="165" y="480"/>
                </a:lnTo>
                <a:lnTo>
                  <a:pt x="180" y="502"/>
                </a:lnTo>
                <a:lnTo>
                  <a:pt x="195" y="532"/>
                </a:lnTo>
                <a:lnTo>
                  <a:pt x="210" y="555"/>
                </a:lnTo>
                <a:lnTo>
                  <a:pt x="218" y="615"/>
                </a:lnTo>
                <a:lnTo>
                  <a:pt x="226" y="682"/>
                </a:lnTo>
                <a:lnTo>
                  <a:pt x="233" y="712"/>
                </a:lnTo>
                <a:lnTo>
                  <a:pt x="233" y="772"/>
                </a:lnTo>
                <a:lnTo>
                  <a:pt x="241" y="795"/>
                </a:lnTo>
                <a:lnTo>
                  <a:pt x="248" y="855"/>
                </a:lnTo>
                <a:lnTo>
                  <a:pt x="256" y="877"/>
                </a:lnTo>
                <a:lnTo>
                  <a:pt x="263" y="907"/>
                </a:lnTo>
                <a:lnTo>
                  <a:pt x="271" y="937"/>
                </a:lnTo>
                <a:lnTo>
                  <a:pt x="286" y="960"/>
                </a:lnTo>
                <a:lnTo>
                  <a:pt x="301" y="982"/>
                </a:lnTo>
                <a:lnTo>
                  <a:pt x="308" y="1005"/>
                </a:lnTo>
                <a:lnTo>
                  <a:pt x="316" y="1027"/>
                </a:lnTo>
                <a:lnTo>
                  <a:pt x="331" y="1050"/>
                </a:lnTo>
                <a:lnTo>
                  <a:pt x="338" y="1072"/>
                </a:lnTo>
                <a:lnTo>
                  <a:pt x="353" y="1095"/>
                </a:lnTo>
                <a:lnTo>
                  <a:pt x="361" y="1117"/>
                </a:lnTo>
                <a:lnTo>
                  <a:pt x="368" y="1140"/>
                </a:lnTo>
                <a:lnTo>
                  <a:pt x="383" y="1162"/>
                </a:lnTo>
                <a:lnTo>
                  <a:pt x="391" y="1185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" name="Group 102"/>
          <p:cNvGrpSpPr>
            <a:grpSpLocks/>
          </p:cNvGrpSpPr>
          <p:nvPr/>
        </p:nvGrpSpPr>
        <p:grpSpPr bwMode="auto">
          <a:xfrm>
            <a:off x="3962400" y="2286000"/>
            <a:ext cx="1219200" cy="1295400"/>
            <a:chOff x="2496" y="1440"/>
            <a:chExt cx="768" cy="816"/>
          </a:xfrm>
        </p:grpSpPr>
        <p:pic>
          <p:nvPicPr>
            <p:cNvPr id="5214" name="Picture 103" descr="Click To Download"/>
            <p:cNvPicPr>
              <a:picLocks noChangeAspect="1" noChangeArrowheads="1" noCrop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968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15" name="Picture 104" descr="Click To Download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440"/>
              <a:ext cx="48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16" name="Rectangle 105"/>
            <p:cNvSpPr>
              <a:spLocks noChangeArrowheads="1"/>
            </p:cNvSpPr>
            <p:nvPr/>
          </p:nvSpPr>
          <p:spPr bwMode="auto">
            <a:xfrm>
              <a:off x="2496" y="1872"/>
              <a:ext cx="47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/>
              <a:r>
                <a:rPr lang="en-US" sz="800">
                  <a:solidFill>
                    <a:srgbClr val="993300"/>
                  </a:solidFill>
                  <a:latin typeface="Times New Roman" pitchFamily="18" charset="0"/>
                </a:rPr>
                <a:t>Rural WSS</a:t>
              </a:r>
            </a:p>
          </p:txBody>
        </p:sp>
      </p:grpSp>
      <p:grpSp>
        <p:nvGrpSpPr>
          <p:cNvPr id="21" name="Group 106"/>
          <p:cNvGrpSpPr>
            <a:grpSpLocks/>
          </p:cNvGrpSpPr>
          <p:nvPr/>
        </p:nvGrpSpPr>
        <p:grpSpPr bwMode="auto">
          <a:xfrm>
            <a:off x="1981200" y="3200400"/>
            <a:ext cx="5562600" cy="2743200"/>
            <a:chOff x="1248" y="2016"/>
            <a:chExt cx="3504" cy="1728"/>
          </a:xfrm>
        </p:grpSpPr>
        <p:pic>
          <p:nvPicPr>
            <p:cNvPr id="5211" name="Picture 107" descr="Click To Download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360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12" name="Picture 108" descr="Click To Download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016"/>
              <a:ext cx="3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13" name="Rectangle 109"/>
            <p:cNvSpPr>
              <a:spLocks noChangeArrowheads="1"/>
            </p:cNvSpPr>
            <p:nvPr/>
          </p:nvSpPr>
          <p:spPr bwMode="auto">
            <a:xfrm>
              <a:off x="1536" y="2256"/>
              <a:ext cx="35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>
                  <a:solidFill>
                    <a:srgbClr val="993300"/>
                  </a:solidFill>
                  <a:latin typeface="Times New Roman" pitchFamily="18" charset="0"/>
                </a:rPr>
                <a:t>Irrigation</a:t>
              </a:r>
            </a:p>
          </p:txBody>
        </p:sp>
      </p:grpSp>
      <p:grpSp>
        <p:nvGrpSpPr>
          <p:cNvPr id="22" name="Group 110"/>
          <p:cNvGrpSpPr>
            <a:grpSpLocks/>
          </p:cNvGrpSpPr>
          <p:nvPr/>
        </p:nvGrpSpPr>
        <p:grpSpPr bwMode="auto">
          <a:xfrm>
            <a:off x="282575" y="1890713"/>
            <a:ext cx="7185025" cy="4572000"/>
            <a:chOff x="178" y="1191"/>
            <a:chExt cx="4526" cy="2880"/>
          </a:xfrm>
        </p:grpSpPr>
        <p:sp>
          <p:nvSpPr>
            <p:cNvPr id="5198" name="Rectangle 111"/>
            <p:cNvSpPr>
              <a:spLocks noChangeArrowheads="1"/>
            </p:cNvSpPr>
            <p:nvPr/>
          </p:nvSpPr>
          <p:spPr bwMode="auto">
            <a:xfrm>
              <a:off x="2389" y="3389"/>
              <a:ext cx="58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>
                  <a:solidFill>
                    <a:srgbClr val="336600"/>
                  </a:solidFill>
                  <a:latin typeface="Times New Roman" pitchFamily="18" charset="0"/>
                </a:rPr>
                <a:t>Groundwater</a:t>
              </a:r>
            </a:p>
          </p:txBody>
        </p:sp>
        <p:sp>
          <p:nvSpPr>
            <p:cNvPr id="5199" name="Freeform 112"/>
            <p:cNvSpPr>
              <a:spLocks/>
            </p:cNvSpPr>
            <p:nvPr/>
          </p:nvSpPr>
          <p:spPr bwMode="auto">
            <a:xfrm>
              <a:off x="441" y="1191"/>
              <a:ext cx="1145" cy="834"/>
            </a:xfrm>
            <a:custGeom>
              <a:avLst/>
              <a:gdLst>
                <a:gd name="T0" fmla="*/ 21 w 1145"/>
                <a:gd name="T1" fmla="*/ 0 h 834"/>
                <a:gd name="T2" fmla="*/ 291 w 1145"/>
                <a:gd name="T3" fmla="*/ 146 h 834"/>
                <a:gd name="T4" fmla="*/ 310 w 1145"/>
                <a:gd name="T5" fmla="*/ 166 h 834"/>
                <a:gd name="T6" fmla="*/ 335 w 1145"/>
                <a:gd name="T7" fmla="*/ 186 h 834"/>
                <a:gd name="T8" fmla="*/ 356 w 1145"/>
                <a:gd name="T9" fmla="*/ 209 h 834"/>
                <a:gd name="T10" fmla="*/ 379 w 1145"/>
                <a:gd name="T11" fmla="*/ 228 h 834"/>
                <a:gd name="T12" fmla="*/ 403 w 1145"/>
                <a:gd name="T13" fmla="*/ 250 h 834"/>
                <a:gd name="T14" fmla="*/ 423 w 1145"/>
                <a:gd name="T15" fmla="*/ 268 h 834"/>
                <a:gd name="T16" fmla="*/ 449 w 1145"/>
                <a:gd name="T17" fmla="*/ 287 h 834"/>
                <a:gd name="T18" fmla="*/ 491 w 1145"/>
                <a:gd name="T19" fmla="*/ 317 h 834"/>
                <a:gd name="T20" fmla="*/ 531 w 1145"/>
                <a:gd name="T21" fmla="*/ 346 h 834"/>
                <a:gd name="T22" fmla="*/ 561 w 1145"/>
                <a:gd name="T23" fmla="*/ 362 h 834"/>
                <a:gd name="T24" fmla="*/ 593 w 1145"/>
                <a:gd name="T25" fmla="*/ 380 h 834"/>
                <a:gd name="T26" fmla="*/ 625 w 1145"/>
                <a:gd name="T27" fmla="*/ 400 h 834"/>
                <a:gd name="T28" fmla="*/ 654 w 1145"/>
                <a:gd name="T29" fmla="*/ 422 h 834"/>
                <a:gd name="T30" fmla="*/ 681 w 1145"/>
                <a:gd name="T31" fmla="*/ 441 h 834"/>
                <a:gd name="T32" fmla="*/ 706 w 1145"/>
                <a:gd name="T33" fmla="*/ 460 h 834"/>
                <a:gd name="T34" fmla="*/ 746 w 1145"/>
                <a:gd name="T35" fmla="*/ 480 h 834"/>
                <a:gd name="T36" fmla="*/ 777 w 1145"/>
                <a:gd name="T37" fmla="*/ 497 h 834"/>
                <a:gd name="T38" fmla="*/ 811 w 1145"/>
                <a:gd name="T39" fmla="*/ 515 h 834"/>
                <a:gd name="T40" fmla="*/ 846 w 1145"/>
                <a:gd name="T41" fmla="*/ 533 h 834"/>
                <a:gd name="T42" fmla="*/ 882 w 1145"/>
                <a:gd name="T43" fmla="*/ 550 h 834"/>
                <a:gd name="T44" fmla="*/ 912 w 1145"/>
                <a:gd name="T45" fmla="*/ 568 h 834"/>
                <a:gd name="T46" fmla="*/ 949 w 1145"/>
                <a:gd name="T47" fmla="*/ 584 h 834"/>
                <a:gd name="T48" fmla="*/ 992 w 1145"/>
                <a:gd name="T49" fmla="*/ 599 h 834"/>
                <a:gd name="T50" fmla="*/ 1031 w 1145"/>
                <a:gd name="T51" fmla="*/ 612 h 834"/>
                <a:gd name="T52" fmla="*/ 1074 w 1145"/>
                <a:gd name="T53" fmla="*/ 624 h 834"/>
                <a:gd name="T54" fmla="*/ 1116 w 1145"/>
                <a:gd name="T55" fmla="*/ 638 h 834"/>
                <a:gd name="T56" fmla="*/ 616 w 1145"/>
                <a:gd name="T57" fmla="*/ 833 h 834"/>
                <a:gd name="T58" fmla="*/ 625 w 1145"/>
                <a:gd name="T59" fmla="*/ 809 h 834"/>
                <a:gd name="T60" fmla="*/ 637 w 1145"/>
                <a:gd name="T61" fmla="*/ 787 h 834"/>
                <a:gd name="T62" fmla="*/ 638 w 1145"/>
                <a:gd name="T63" fmla="*/ 761 h 834"/>
                <a:gd name="T64" fmla="*/ 631 w 1145"/>
                <a:gd name="T65" fmla="*/ 738 h 834"/>
                <a:gd name="T66" fmla="*/ 621 w 1145"/>
                <a:gd name="T67" fmla="*/ 713 h 834"/>
                <a:gd name="T68" fmla="*/ 612 w 1145"/>
                <a:gd name="T69" fmla="*/ 686 h 834"/>
                <a:gd name="T70" fmla="*/ 600 w 1145"/>
                <a:gd name="T71" fmla="*/ 665 h 834"/>
                <a:gd name="T72" fmla="*/ 583 w 1145"/>
                <a:gd name="T73" fmla="*/ 643 h 834"/>
                <a:gd name="T74" fmla="*/ 564 w 1145"/>
                <a:gd name="T75" fmla="*/ 621 h 834"/>
                <a:gd name="T76" fmla="*/ 547 w 1145"/>
                <a:gd name="T77" fmla="*/ 599 h 834"/>
                <a:gd name="T78" fmla="*/ 527 w 1145"/>
                <a:gd name="T79" fmla="*/ 578 h 834"/>
                <a:gd name="T80" fmla="*/ 507 w 1145"/>
                <a:gd name="T81" fmla="*/ 557 h 834"/>
                <a:gd name="T82" fmla="*/ 488 w 1145"/>
                <a:gd name="T83" fmla="*/ 537 h 834"/>
                <a:gd name="T84" fmla="*/ 468 w 1145"/>
                <a:gd name="T85" fmla="*/ 514 h 834"/>
                <a:gd name="T86" fmla="*/ 443 w 1145"/>
                <a:gd name="T87" fmla="*/ 494 h 834"/>
                <a:gd name="T88" fmla="*/ 421 w 1145"/>
                <a:gd name="T89" fmla="*/ 474 h 834"/>
                <a:gd name="T90" fmla="*/ 403 w 1145"/>
                <a:gd name="T91" fmla="*/ 453 h 834"/>
                <a:gd name="T92" fmla="*/ 381 w 1145"/>
                <a:gd name="T93" fmla="*/ 432 h 834"/>
                <a:gd name="T94" fmla="*/ 359 w 1145"/>
                <a:gd name="T95" fmla="*/ 413 h 834"/>
                <a:gd name="T96" fmla="*/ 340 w 1145"/>
                <a:gd name="T97" fmla="*/ 391 h 834"/>
                <a:gd name="T98" fmla="*/ 320 w 1145"/>
                <a:gd name="T99" fmla="*/ 371 h 834"/>
                <a:gd name="T100" fmla="*/ 297 w 1145"/>
                <a:gd name="T101" fmla="*/ 351 h 834"/>
                <a:gd name="T102" fmla="*/ 275 w 1145"/>
                <a:gd name="T103" fmla="*/ 327 h 834"/>
                <a:gd name="T104" fmla="*/ 257 w 1145"/>
                <a:gd name="T105" fmla="*/ 307 h 834"/>
                <a:gd name="T106" fmla="*/ 234 w 1145"/>
                <a:gd name="T107" fmla="*/ 287 h 834"/>
                <a:gd name="T108" fmla="*/ 210 w 1145"/>
                <a:gd name="T109" fmla="*/ 268 h 834"/>
                <a:gd name="T110" fmla="*/ 184 w 1145"/>
                <a:gd name="T111" fmla="*/ 250 h 834"/>
                <a:gd name="T112" fmla="*/ 163 w 1145"/>
                <a:gd name="T113" fmla="*/ 230 h 834"/>
                <a:gd name="T114" fmla="*/ 141 w 1145"/>
                <a:gd name="T115" fmla="*/ 208 h 83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45"/>
                <a:gd name="T175" fmla="*/ 0 h 834"/>
                <a:gd name="T176" fmla="*/ 1145 w 1145"/>
                <a:gd name="T177" fmla="*/ 834 h 83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45" h="834">
                  <a:moveTo>
                    <a:pt x="121" y="198"/>
                  </a:moveTo>
                  <a:lnTo>
                    <a:pt x="0" y="240"/>
                  </a:lnTo>
                  <a:lnTo>
                    <a:pt x="21" y="0"/>
                  </a:lnTo>
                  <a:lnTo>
                    <a:pt x="440" y="96"/>
                  </a:lnTo>
                  <a:lnTo>
                    <a:pt x="294" y="149"/>
                  </a:lnTo>
                  <a:lnTo>
                    <a:pt x="291" y="146"/>
                  </a:lnTo>
                  <a:lnTo>
                    <a:pt x="299" y="153"/>
                  </a:lnTo>
                  <a:lnTo>
                    <a:pt x="304" y="160"/>
                  </a:lnTo>
                  <a:lnTo>
                    <a:pt x="310" y="166"/>
                  </a:lnTo>
                  <a:lnTo>
                    <a:pt x="320" y="174"/>
                  </a:lnTo>
                  <a:lnTo>
                    <a:pt x="326" y="180"/>
                  </a:lnTo>
                  <a:lnTo>
                    <a:pt x="335" y="186"/>
                  </a:lnTo>
                  <a:lnTo>
                    <a:pt x="343" y="195"/>
                  </a:lnTo>
                  <a:lnTo>
                    <a:pt x="351" y="202"/>
                  </a:lnTo>
                  <a:lnTo>
                    <a:pt x="356" y="209"/>
                  </a:lnTo>
                  <a:lnTo>
                    <a:pt x="365" y="216"/>
                  </a:lnTo>
                  <a:lnTo>
                    <a:pt x="371" y="222"/>
                  </a:lnTo>
                  <a:lnTo>
                    <a:pt x="379" y="228"/>
                  </a:lnTo>
                  <a:lnTo>
                    <a:pt x="387" y="236"/>
                  </a:lnTo>
                  <a:lnTo>
                    <a:pt x="394" y="242"/>
                  </a:lnTo>
                  <a:lnTo>
                    <a:pt x="403" y="250"/>
                  </a:lnTo>
                  <a:lnTo>
                    <a:pt x="408" y="254"/>
                  </a:lnTo>
                  <a:lnTo>
                    <a:pt x="417" y="262"/>
                  </a:lnTo>
                  <a:lnTo>
                    <a:pt x="423" y="268"/>
                  </a:lnTo>
                  <a:lnTo>
                    <a:pt x="431" y="276"/>
                  </a:lnTo>
                  <a:lnTo>
                    <a:pt x="443" y="282"/>
                  </a:lnTo>
                  <a:lnTo>
                    <a:pt x="449" y="287"/>
                  </a:lnTo>
                  <a:lnTo>
                    <a:pt x="457" y="296"/>
                  </a:lnTo>
                  <a:lnTo>
                    <a:pt x="468" y="299"/>
                  </a:lnTo>
                  <a:lnTo>
                    <a:pt x="491" y="317"/>
                  </a:lnTo>
                  <a:lnTo>
                    <a:pt x="512" y="334"/>
                  </a:lnTo>
                  <a:lnTo>
                    <a:pt x="524" y="340"/>
                  </a:lnTo>
                  <a:lnTo>
                    <a:pt x="531" y="346"/>
                  </a:lnTo>
                  <a:lnTo>
                    <a:pt x="544" y="349"/>
                  </a:lnTo>
                  <a:lnTo>
                    <a:pt x="553" y="357"/>
                  </a:lnTo>
                  <a:lnTo>
                    <a:pt x="561" y="362"/>
                  </a:lnTo>
                  <a:lnTo>
                    <a:pt x="572" y="368"/>
                  </a:lnTo>
                  <a:lnTo>
                    <a:pt x="582" y="372"/>
                  </a:lnTo>
                  <a:lnTo>
                    <a:pt x="593" y="380"/>
                  </a:lnTo>
                  <a:lnTo>
                    <a:pt x="603" y="386"/>
                  </a:lnTo>
                  <a:lnTo>
                    <a:pt x="613" y="393"/>
                  </a:lnTo>
                  <a:lnTo>
                    <a:pt x="625" y="400"/>
                  </a:lnTo>
                  <a:lnTo>
                    <a:pt x="634" y="408"/>
                  </a:lnTo>
                  <a:lnTo>
                    <a:pt x="642" y="413"/>
                  </a:lnTo>
                  <a:lnTo>
                    <a:pt x="654" y="422"/>
                  </a:lnTo>
                  <a:lnTo>
                    <a:pt x="664" y="428"/>
                  </a:lnTo>
                  <a:lnTo>
                    <a:pt x="673" y="433"/>
                  </a:lnTo>
                  <a:lnTo>
                    <a:pt x="681" y="441"/>
                  </a:lnTo>
                  <a:lnTo>
                    <a:pt x="689" y="446"/>
                  </a:lnTo>
                  <a:lnTo>
                    <a:pt x="699" y="453"/>
                  </a:lnTo>
                  <a:lnTo>
                    <a:pt x="706" y="460"/>
                  </a:lnTo>
                  <a:lnTo>
                    <a:pt x="717" y="464"/>
                  </a:lnTo>
                  <a:lnTo>
                    <a:pt x="730" y="474"/>
                  </a:lnTo>
                  <a:lnTo>
                    <a:pt x="746" y="480"/>
                  </a:lnTo>
                  <a:lnTo>
                    <a:pt x="755" y="484"/>
                  </a:lnTo>
                  <a:lnTo>
                    <a:pt x="767" y="491"/>
                  </a:lnTo>
                  <a:lnTo>
                    <a:pt x="777" y="497"/>
                  </a:lnTo>
                  <a:lnTo>
                    <a:pt x="788" y="503"/>
                  </a:lnTo>
                  <a:lnTo>
                    <a:pt x="798" y="509"/>
                  </a:lnTo>
                  <a:lnTo>
                    <a:pt x="811" y="515"/>
                  </a:lnTo>
                  <a:lnTo>
                    <a:pt x="823" y="523"/>
                  </a:lnTo>
                  <a:lnTo>
                    <a:pt x="836" y="528"/>
                  </a:lnTo>
                  <a:lnTo>
                    <a:pt x="846" y="533"/>
                  </a:lnTo>
                  <a:lnTo>
                    <a:pt x="856" y="540"/>
                  </a:lnTo>
                  <a:lnTo>
                    <a:pt x="869" y="547"/>
                  </a:lnTo>
                  <a:lnTo>
                    <a:pt x="882" y="550"/>
                  </a:lnTo>
                  <a:lnTo>
                    <a:pt x="892" y="556"/>
                  </a:lnTo>
                  <a:lnTo>
                    <a:pt x="902" y="562"/>
                  </a:lnTo>
                  <a:lnTo>
                    <a:pt x="912" y="568"/>
                  </a:lnTo>
                  <a:lnTo>
                    <a:pt x="927" y="571"/>
                  </a:lnTo>
                  <a:lnTo>
                    <a:pt x="937" y="578"/>
                  </a:lnTo>
                  <a:lnTo>
                    <a:pt x="949" y="584"/>
                  </a:lnTo>
                  <a:lnTo>
                    <a:pt x="966" y="590"/>
                  </a:lnTo>
                  <a:lnTo>
                    <a:pt x="979" y="595"/>
                  </a:lnTo>
                  <a:lnTo>
                    <a:pt x="992" y="599"/>
                  </a:lnTo>
                  <a:lnTo>
                    <a:pt x="1005" y="604"/>
                  </a:lnTo>
                  <a:lnTo>
                    <a:pt x="1018" y="609"/>
                  </a:lnTo>
                  <a:lnTo>
                    <a:pt x="1031" y="612"/>
                  </a:lnTo>
                  <a:lnTo>
                    <a:pt x="1047" y="616"/>
                  </a:lnTo>
                  <a:lnTo>
                    <a:pt x="1058" y="621"/>
                  </a:lnTo>
                  <a:lnTo>
                    <a:pt x="1074" y="624"/>
                  </a:lnTo>
                  <a:lnTo>
                    <a:pt x="1087" y="629"/>
                  </a:lnTo>
                  <a:lnTo>
                    <a:pt x="1105" y="632"/>
                  </a:lnTo>
                  <a:lnTo>
                    <a:pt x="1116" y="638"/>
                  </a:lnTo>
                  <a:lnTo>
                    <a:pt x="1132" y="640"/>
                  </a:lnTo>
                  <a:lnTo>
                    <a:pt x="1144" y="643"/>
                  </a:lnTo>
                  <a:lnTo>
                    <a:pt x="616" y="833"/>
                  </a:lnTo>
                  <a:lnTo>
                    <a:pt x="619" y="825"/>
                  </a:lnTo>
                  <a:lnTo>
                    <a:pt x="622" y="817"/>
                  </a:lnTo>
                  <a:lnTo>
                    <a:pt x="625" y="809"/>
                  </a:lnTo>
                  <a:lnTo>
                    <a:pt x="631" y="803"/>
                  </a:lnTo>
                  <a:lnTo>
                    <a:pt x="632" y="795"/>
                  </a:lnTo>
                  <a:lnTo>
                    <a:pt x="637" y="787"/>
                  </a:lnTo>
                  <a:lnTo>
                    <a:pt x="635" y="778"/>
                  </a:lnTo>
                  <a:lnTo>
                    <a:pt x="641" y="770"/>
                  </a:lnTo>
                  <a:lnTo>
                    <a:pt x="638" y="761"/>
                  </a:lnTo>
                  <a:lnTo>
                    <a:pt x="635" y="753"/>
                  </a:lnTo>
                  <a:lnTo>
                    <a:pt x="634" y="744"/>
                  </a:lnTo>
                  <a:lnTo>
                    <a:pt x="631" y="738"/>
                  </a:lnTo>
                  <a:lnTo>
                    <a:pt x="628" y="728"/>
                  </a:lnTo>
                  <a:lnTo>
                    <a:pt x="626" y="721"/>
                  </a:lnTo>
                  <a:lnTo>
                    <a:pt x="621" y="713"/>
                  </a:lnTo>
                  <a:lnTo>
                    <a:pt x="621" y="705"/>
                  </a:lnTo>
                  <a:lnTo>
                    <a:pt x="613" y="696"/>
                  </a:lnTo>
                  <a:lnTo>
                    <a:pt x="612" y="686"/>
                  </a:lnTo>
                  <a:lnTo>
                    <a:pt x="608" y="679"/>
                  </a:lnTo>
                  <a:lnTo>
                    <a:pt x="603" y="672"/>
                  </a:lnTo>
                  <a:lnTo>
                    <a:pt x="600" y="665"/>
                  </a:lnTo>
                  <a:lnTo>
                    <a:pt x="590" y="657"/>
                  </a:lnTo>
                  <a:lnTo>
                    <a:pt x="586" y="651"/>
                  </a:lnTo>
                  <a:lnTo>
                    <a:pt x="583" y="643"/>
                  </a:lnTo>
                  <a:lnTo>
                    <a:pt x="573" y="635"/>
                  </a:lnTo>
                  <a:lnTo>
                    <a:pt x="570" y="629"/>
                  </a:lnTo>
                  <a:lnTo>
                    <a:pt x="564" y="621"/>
                  </a:lnTo>
                  <a:lnTo>
                    <a:pt x="559" y="613"/>
                  </a:lnTo>
                  <a:lnTo>
                    <a:pt x="553" y="607"/>
                  </a:lnTo>
                  <a:lnTo>
                    <a:pt x="547" y="599"/>
                  </a:lnTo>
                  <a:lnTo>
                    <a:pt x="540" y="593"/>
                  </a:lnTo>
                  <a:lnTo>
                    <a:pt x="535" y="585"/>
                  </a:lnTo>
                  <a:lnTo>
                    <a:pt x="527" y="578"/>
                  </a:lnTo>
                  <a:lnTo>
                    <a:pt x="522" y="571"/>
                  </a:lnTo>
                  <a:lnTo>
                    <a:pt x="517" y="565"/>
                  </a:lnTo>
                  <a:lnTo>
                    <a:pt x="507" y="557"/>
                  </a:lnTo>
                  <a:lnTo>
                    <a:pt x="501" y="551"/>
                  </a:lnTo>
                  <a:lnTo>
                    <a:pt x="496" y="542"/>
                  </a:lnTo>
                  <a:lnTo>
                    <a:pt x="488" y="537"/>
                  </a:lnTo>
                  <a:lnTo>
                    <a:pt x="481" y="529"/>
                  </a:lnTo>
                  <a:lnTo>
                    <a:pt x="470" y="520"/>
                  </a:lnTo>
                  <a:lnTo>
                    <a:pt x="468" y="514"/>
                  </a:lnTo>
                  <a:lnTo>
                    <a:pt x="457" y="506"/>
                  </a:lnTo>
                  <a:lnTo>
                    <a:pt x="452" y="500"/>
                  </a:lnTo>
                  <a:lnTo>
                    <a:pt x="443" y="494"/>
                  </a:lnTo>
                  <a:lnTo>
                    <a:pt x="437" y="487"/>
                  </a:lnTo>
                  <a:lnTo>
                    <a:pt x="427" y="480"/>
                  </a:lnTo>
                  <a:lnTo>
                    <a:pt x="421" y="474"/>
                  </a:lnTo>
                  <a:lnTo>
                    <a:pt x="418" y="467"/>
                  </a:lnTo>
                  <a:lnTo>
                    <a:pt x="408" y="460"/>
                  </a:lnTo>
                  <a:lnTo>
                    <a:pt x="403" y="453"/>
                  </a:lnTo>
                  <a:lnTo>
                    <a:pt x="394" y="447"/>
                  </a:lnTo>
                  <a:lnTo>
                    <a:pt x="387" y="439"/>
                  </a:lnTo>
                  <a:lnTo>
                    <a:pt x="381" y="432"/>
                  </a:lnTo>
                  <a:lnTo>
                    <a:pt x="375" y="427"/>
                  </a:lnTo>
                  <a:lnTo>
                    <a:pt x="366" y="419"/>
                  </a:lnTo>
                  <a:lnTo>
                    <a:pt x="359" y="413"/>
                  </a:lnTo>
                  <a:lnTo>
                    <a:pt x="355" y="405"/>
                  </a:lnTo>
                  <a:lnTo>
                    <a:pt x="348" y="399"/>
                  </a:lnTo>
                  <a:lnTo>
                    <a:pt x="340" y="391"/>
                  </a:lnTo>
                  <a:lnTo>
                    <a:pt x="332" y="385"/>
                  </a:lnTo>
                  <a:lnTo>
                    <a:pt x="326" y="379"/>
                  </a:lnTo>
                  <a:lnTo>
                    <a:pt x="320" y="371"/>
                  </a:lnTo>
                  <a:lnTo>
                    <a:pt x="313" y="365"/>
                  </a:lnTo>
                  <a:lnTo>
                    <a:pt x="307" y="358"/>
                  </a:lnTo>
                  <a:lnTo>
                    <a:pt x="297" y="351"/>
                  </a:lnTo>
                  <a:lnTo>
                    <a:pt x="290" y="341"/>
                  </a:lnTo>
                  <a:lnTo>
                    <a:pt x="283" y="334"/>
                  </a:lnTo>
                  <a:lnTo>
                    <a:pt x="275" y="327"/>
                  </a:lnTo>
                  <a:lnTo>
                    <a:pt x="268" y="323"/>
                  </a:lnTo>
                  <a:lnTo>
                    <a:pt x="262" y="313"/>
                  </a:lnTo>
                  <a:lnTo>
                    <a:pt x="257" y="307"/>
                  </a:lnTo>
                  <a:lnTo>
                    <a:pt x="247" y="299"/>
                  </a:lnTo>
                  <a:lnTo>
                    <a:pt x="241" y="293"/>
                  </a:lnTo>
                  <a:lnTo>
                    <a:pt x="234" y="287"/>
                  </a:lnTo>
                  <a:lnTo>
                    <a:pt x="226" y="281"/>
                  </a:lnTo>
                  <a:lnTo>
                    <a:pt x="218" y="273"/>
                  </a:lnTo>
                  <a:lnTo>
                    <a:pt x="210" y="268"/>
                  </a:lnTo>
                  <a:lnTo>
                    <a:pt x="203" y="261"/>
                  </a:lnTo>
                  <a:lnTo>
                    <a:pt x="196" y="254"/>
                  </a:lnTo>
                  <a:lnTo>
                    <a:pt x="184" y="250"/>
                  </a:lnTo>
                  <a:lnTo>
                    <a:pt x="179" y="243"/>
                  </a:lnTo>
                  <a:lnTo>
                    <a:pt x="171" y="236"/>
                  </a:lnTo>
                  <a:lnTo>
                    <a:pt x="163" y="230"/>
                  </a:lnTo>
                  <a:lnTo>
                    <a:pt x="156" y="222"/>
                  </a:lnTo>
                  <a:lnTo>
                    <a:pt x="148" y="217"/>
                  </a:lnTo>
                  <a:lnTo>
                    <a:pt x="141" y="208"/>
                  </a:lnTo>
                  <a:lnTo>
                    <a:pt x="125" y="195"/>
                  </a:lnTo>
                  <a:lnTo>
                    <a:pt x="121" y="198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FFFF00"/>
                </a:gs>
              </a:gsLst>
              <a:lin ang="0" scaled="1"/>
            </a:gradFill>
            <a:ln w="25400" cap="rnd" cmpd="sng">
              <a:solidFill>
                <a:srgbClr val="33CC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00" name="Rectangle 113"/>
            <p:cNvSpPr>
              <a:spLocks noChangeArrowheads="1"/>
            </p:cNvSpPr>
            <p:nvPr/>
          </p:nvSpPr>
          <p:spPr bwMode="auto">
            <a:xfrm>
              <a:off x="922" y="3001"/>
              <a:ext cx="68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>
                  <a:solidFill>
                    <a:srgbClr val="009999"/>
                  </a:solidFill>
                  <a:latin typeface="Times New Roman" pitchFamily="18" charset="0"/>
                </a:rPr>
                <a:t>Infiltration / Recharge</a:t>
              </a:r>
            </a:p>
          </p:txBody>
        </p:sp>
        <p:sp>
          <p:nvSpPr>
            <p:cNvPr id="5201" name="Rectangle 114"/>
            <p:cNvSpPr>
              <a:spLocks noChangeArrowheads="1"/>
            </p:cNvSpPr>
            <p:nvPr/>
          </p:nvSpPr>
          <p:spPr bwMode="auto">
            <a:xfrm>
              <a:off x="1620" y="3301"/>
              <a:ext cx="670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>
                  <a:solidFill>
                    <a:srgbClr val="009999"/>
                  </a:solidFill>
                  <a:latin typeface="Times New Roman" pitchFamily="18" charset="0"/>
                </a:rPr>
                <a:t>Base Flow / Pumping</a:t>
              </a:r>
            </a:p>
          </p:txBody>
        </p:sp>
        <p:sp>
          <p:nvSpPr>
            <p:cNvPr id="5202" name="Rectangle 115"/>
            <p:cNvSpPr>
              <a:spLocks noChangeArrowheads="1"/>
            </p:cNvSpPr>
            <p:nvPr/>
          </p:nvSpPr>
          <p:spPr bwMode="auto">
            <a:xfrm>
              <a:off x="178" y="2482"/>
              <a:ext cx="638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>
                  <a:solidFill>
                    <a:srgbClr val="009999"/>
                  </a:solidFill>
                  <a:latin typeface="Times New Roman" pitchFamily="18" charset="0"/>
                </a:rPr>
                <a:t>Groundwater Inflow</a:t>
              </a:r>
            </a:p>
          </p:txBody>
        </p:sp>
        <p:sp>
          <p:nvSpPr>
            <p:cNvPr id="5203" name="Rectangle 116"/>
            <p:cNvSpPr>
              <a:spLocks noChangeArrowheads="1"/>
            </p:cNvSpPr>
            <p:nvPr/>
          </p:nvSpPr>
          <p:spPr bwMode="auto">
            <a:xfrm>
              <a:off x="3936" y="3936"/>
              <a:ext cx="681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>
                  <a:solidFill>
                    <a:srgbClr val="009999"/>
                  </a:solidFill>
                  <a:latin typeface="Times New Roman" pitchFamily="18" charset="0"/>
                </a:rPr>
                <a:t>Groundwater Outflow</a:t>
              </a:r>
            </a:p>
          </p:txBody>
        </p:sp>
        <p:sp>
          <p:nvSpPr>
            <p:cNvPr id="5204" name="Freeform 117"/>
            <p:cNvSpPr>
              <a:spLocks/>
            </p:cNvSpPr>
            <p:nvPr/>
          </p:nvSpPr>
          <p:spPr bwMode="auto">
            <a:xfrm>
              <a:off x="3099" y="1363"/>
              <a:ext cx="292" cy="287"/>
            </a:xfrm>
            <a:custGeom>
              <a:avLst/>
              <a:gdLst>
                <a:gd name="T0" fmla="*/ 19 w 292"/>
                <a:gd name="T1" fmla="*/ 282 h 287"/>
                <a:gd name="T2" fmla="*/ 42 w 292"/>
                <a:gd name="T3" fmla="*/ 214 h 287"/>
                <a:gd name="T4" fmla="*/ 48 w 292"/>
                <a:gd name="T5" fmla="*/ 209 h 287"/>
                <a:gd name="T6" fmla="*/ 53 w 292"/>
                <a:gd name="T7" fmla="*/ 203 h 287"/>
                <a:gd name="T8" fmla="*/ 60 w 292"/>
                <a:gd name="T9" fmla="*/ 198 h 287"/>
                <a:gd name="T10" fmla="*/ 65 w 292"/>
                <a:gd name="T11" fmla="*/ 192 h 287"/>
                <a:gd name="T12" fmla="*/ 71 w 292"/>
                <a:gd name="T13" fmla="*/ 186 h 287"/>
                <a:gd name="T14" fmla="*/ 76 w 292"/>
                <a:gd name="T15" fmla="*/ 181 h 287"/>
                <a:gd name="T16" fmla="*/ 80 w 292"/>
                <a:gd name="T17" fmla="*/ 174 h 287"/>
                <a:gd name="T18" fmla="*/ 87 w 292"/>
                <a:gd name="T19" fmla="*/ 164 h 287"/>
                <a:gd name="T20" fmla="*/ 94 w 292"/>
                <a:gd name="T21" fmla="*/ 154 h 287"/>
                <a:gd name="T22" fmla="*/ 96 w 292"/>
                <a:gd name="T23" fmla="*/ 146 h 287"/>
                <a:gd name="T24" fmla="*/ 100 w 292"/>
                <a:gd name="T25" fmla="*/ 137 h 287"/>
                <a:gd name="T26" fmla="*/ 104 w 292"/>
                <a:gd name="T27" fmla="*/ 130 h 287"/>
                <a:gd name="T28" fmla="*/ 109 w 292"/>
                <a:gd name="T29" fmla="*/ 122 h 287"/>
                <a:gd name="T30" fmla="*/ 113 w 292"/>
                <a:gd name="T31" fmla="*/ 115 h 287"/>
                <a:gd name="T32" fmla="*/ 117 w 292"/>
                <a:gd name="T33" fmla="*/ 109 h 287"/>
                <a:gd name="T34" fmla="*/ 120 w 292"/>
                <a:gd name="T35" fmla="*/ 99 h 287"/>
                <a:gd name="T36" fmla="*/ 123 w 292"/>
                <a:gd name="T37" fmla="*/ 91 h 287"/>
                <a:gd name="T38" fmla="*/ 126 w 292"/>
                <a:gd name="T39" fmla="*/ 83 h 287"/>
                <a:gd name="T40" fmla="*/ 129 w 292"/>
                <a:gd name="T41" fmla="*/ 74 h 287"/>
                <a:gd name="T42" fmla="*/ 131 w 292"/>
                <a:gd name="T43" fmla="*/ 65 h 287"/>
                <a:gd name="T44" fmla="*/ 134 w 292"/>
                <a:gd name="T45" fmla="*/ 57 h 287"/>
                <a:gd name="T46" fmla="*/ 135 w 292"/>
                <a:gd name="T47" fmla="*/ 48 h 287"/>
                <a:gd name="T48" fmla="*/ 136 w 292"/>
                <a:gd name="T49" fmla="*/ 38 h 287"/>
                <a:gd name="T50" fmla="*/ 136 w 292"/>
                <a:gd name="T51" fmla="*/ 27 h 287"/>
                <a:gd name="T52" fmla="*/ 135 w 292"/>
                <a:gd name="T53" fmla="*/ 16 h 287"/>
                <a:gd name="T54" fmla="*/ 134 w 292"/>
                <a:gd name="T55" fmla="*/ 6 h 287"/>
                <a:gd name="T56" fmla="*/ 291 w 292"/>
                <a:gd name="T57" fmla="*/ 128 h 287"/>
                <a:gd name="T58" fmla="*/ 279 w 292"/>
                <a:gd name="T59" fmla="*/ 126 h 287"/>
                <a:gd name="T60" fmla="*/ 269 w 292"/>
                <a:gd name="T61" fmla="*/ 124 h 287"/>
                <a:gd name="T62" fmla="*/ 257 w 292"/>
                <a:gd name="T63" fmla="*/ 123 h 287"/>
                <a:gd name="T64" fmla="*/ 248 w 292"/>
                <a:gd name="T65" fmla="*/ 126 h 287"/>
                <a:gd name="T66" fmla="*/ 239 w 292"/>
                <a:gd name="T67" fmla="*/ 128 h 287"/>
                <a:gd name="T68" fmla="*/ 229 w 292"/>
                <a:gd name="T69" fmla="*/ 131 h 287"/>
                <a:gd name="T70" fmla="*/ 221 w 292"/>
                <a:gd name="T71" fmla="*/ 134 h 287"/>
                <a:gd name="T72" fmla="*/ 214 w 292"/>
                <a:gd name="T73" fmla="*/ 138 h 287"/>
                <a:gd name="T74" fmla="*/ 208 w 292"/>
                <a:gd name="T75" fmla="*/ 143 h 287"/>
                <a:gd name="T76" fmla="*/ 200 w 292"/>
                <a:gd name="T77" fmla="*/ 147 h 287"/>
                <a:gd name="T78" fmla="*/ 194 w 292"/>
                <a:gd name="T79" fmla="*/ 153 h 287"/>
                <a:gd name="T80" fmla="*/ 188 w 292"/>
                <a:gd name="T81" fmla="*/ 157 h 287"/>
                <a:gd name="T82" fmla="*/ 182 w 292"/>
                <a:gd name="T83" fmla="*/ 162 h 287"/>
                <a:gd name="T84" fmla="*/ 176 w 292"/>
                <a:gd name="T85" fmla="*/ 168 h 287"/>
                <a:gd name="T86" fmla="*/ 170 w 292"/>
                <a:gd name="T87" fmla="*/ 174 h 287"/>
                <a:gd name="T88" fmla="*/ 165 w 292"/>
                <a:gd name="T89" fmla="*/ 179 h 287"/>
                <a:gd name="T90" fmla="*/ 159 w 292"/>
                <a:gd name="T91" fmla="*/ 184 h 287"/>
                <a:gd name="T92" fmla="*/ 152 w 292"/>
                <a:gd name="T93" fmla="*/ 190 h 287"/>
                <a:gd name="T94" fmla="*/ 147 w 292"/>
                <a:gd name="T95" fmla="*/ 195 h 287"/>
                <a:gd name="T96" fmla="*/ 141 w 292"/>
                <a:gd name="T97" fmla="*/ 200 h 287"/>
                <a:gd name="T98" fmla="*/ 135 w 292"/>
                <a:gd name="T99" fmla="*/ 205 h 287"/>
                <a:gd name="T100" fmla="*/ 130 w 292"/>
                <a:gd name="T101" fmla="*/ 211 h 287"/>
                <a:gd name="T102" fmla="*/ 123 w 292"/>
                <a:gd name="T103" fmla="*/ 217 h 287"/>
                <a:gd name="T104" fmla="*/ 117 w 292"/>
                <a:gd name="T105" fmla="*/ 221 h 287"/>
                <a:gd name="T106" fmla="*/ 112 w 292"/>
                <a:gd name="T107" fmla="*/ 228 h 287"/>
                <a:gd name="T108" fmla="*/ 107 w 292"/>
                <a:gd name="T109" fmla="*/ 233 h 287"/>
                <a:gd name="T110" fmla="*/ 102 w 292"/>
                <a:gd name="T111" fmla="*/ 240 h 287"/>
                <a:gd name="T112" fmla="*/ 97 w 292"/>
                <a:gd name="T113" fmla="*/ 245 h 287"/>
                <a:gd name="T114" fmla="*/ 91 w 292"/>
                <a:gd name="T115" fmla="*/ 251 h 28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92"/>
                <a:gd name="T175" fmla="*/ 0 h 287"/>
                <a:gd name="T176" fmla="*/ 292 w 292"/>
                <a:gd name="T177" fmla="*/ 287 h 28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92" h="287">
                  <a:moveTo>
                    <a:pt x="90" y="256"/>
                  </a:moveTo>
                  <a:lnTo>
                    <a:pt x="126" y="286"/>
                  </a:lnTo>
                  <a:lnTo>
                    <a:pt x="19" y="282"/>
                  </a:lnTo>
                  <a:lnTo>
                    <a:pt x="0" y="178"/>
                  </a:lnTo>
                  <a:lnTo>
                    <a:pt x="43" y="214"/>
                  </a:lnTo>
                  <a:lnTo>
                    <a:pt x="42" y="214"/>
                  </a:lnTo>
                  <a:lnTo>
                    <a:pt x="45" y="213"/>
                  </a:lnTo>
                  <a:lnTo>
                    <a:pt x="47" y="211"/>
                  </a:lnTo>
                  <a:lnTo>
                    <a:pt x="48" y="209"/>
                  </a:lnTo>
                  <a:lnTo>
                    <a:pt x="50" y="207"/>
                  </a:lnTo>
                  <a:lnTo>
                    <a:pt x="52" y="205"/>
                  </a:lnTo>
                  <a:lnTo>
                    <a:pt x="53" y="203"/>
                  </a:lnTo>
                  <a:lnTo>
                    <a:pt x="56" y="201"/>
                  </a:lnTo>
                  <a:lnTo>
                    <a:pt x="58" y="199"/>
                  </a:lnTo>
                  <a:lnTo>
                    <a:pt x="60" y="198"/>
                  </a:lnTo>
                  <a:lnTo>
                    <a:pt x="62" y="195"/>
                  </a:lnTo>
                  <a:lnTo>
                    <a:pt x="64" y="194"/>
                  </a:lnTo>
                  <a:lnTo>
                    <a:pt x="65" y="192"/>
                  </a:lnTo>
                  <a:lnTo>
                    <a:pt x="67" y="190"/>
                  </a:lnTo>
                  <a:lnTo>
                    <a:pt x="69" y="188"/>
                  </a:lnTo>
                  <a:lnTo>
                    <a:pt x="71" y="186"/>
                  </a:lnTo>
                  <a:lnTo>
                    <a:pt x="72" y="184"/>
                  </a:lnTo>
                  <a:lnTo>
                    <a:pt x="74" y="182"/>
                  </a:lnTo>
                  <a:lnTo>
                    <a:pt x="76" y="181"/>
                  </a:lnTo>
                  <a:lnTo>
                    <a:pt x="78" y="178"/>
                  </a:lnTo>
                  <a:lnTo>
                    <a:pt x="79" y="176"/>
                  </a:lnTo>
                  <a:lnTo>
                    <a:pt x="80" y="174"/>
                  </a:lnTo>
                  <a:lnTo>
                    <a:pt x="82" y="172"/>
                  </a:lnTo>
                  <a:lnTo>
                    <a:pt x="83" y="170"/>
                  </a:lnTo>
                  <a:lnTo>
                    <a:pt x="87" y="164"/>
                  </a:lnTo>
                  <a:lnTo>
                    <a:pt x="91" y="158"/>
                  </a:lnTo>
                  <a:lnTo>
                    <a:pt x="92" y="155"/>
                  </a:lnTo>
                  <a:lnTo>
                    <a:pt x="94" y="154"/>
                  </a:lnTo>
                  <a:lnTo>
                    <a:pt x="94" y="150"/>
                  </a:lnTo>
                  <a:lnTo>
                    <a:pt x="96" y="148"/>
                  </a:lnTo>
                  <a:lnTo>
                    <a:pt x="96" y="146"/>
                  </a:lnTo>
                  <a:lnTo>
                    <a:pt x="97" y="143"/>
                  </a:lnTo>
                  <a:lnTo>
                    <a:pt x="98" y="140"/>
                  </a:lnTo>
                  <a:lnTo>
                    <a:pt x="100" y="137"/>
                  </a:lnTo>
                  <a:lnTo>
                    <a:pt x="101" y="135"/>
                  </a:lnTo>
                  <a:lnTo>
                    <a:pt x="102" y="132"/>
                  </a:lnTo>
                  <a:lnTo>
                    <a:pt x="104" y="130"/>
                  </a:lnTo>
                  <a:lnTo>
                    <a:pt x="106" y="127"/>
                  </a:lnTo>
                  <a:lnTo>
                    <a:pt x="107" y="125"/>
                  </a:lnTo>
                  <a:lnTo>
                    <a:pt x="109" y="122"/>
                  </a:lnTo>
                  <a:lnTo>
                    <a:pt x="110" y="120"/>
                  </a:lnTo>
                  <a:lnTo>
                    <a:pt x="112" y="118"/>
                  </a:lnTo>
                  <a:lnTo>
                    <a:pt x="113" y="115"/>
                  </a:lnTo>
                  <a:lnTo>
                    <a:pt x="114" y="113"/>
                  </a:lnTo>
                  <a:lnTo>
                    <a:pt x="115" y="111"/>
                  </a:lnTo>
                  <a:lnTo>
                    <a:pt x="117" y="109"/>
                  </a:lnTo>
                  <a:lnTo>
                    <a:pt x="118" y="106"/>
                  </a:lnTo>
                  <a:lnTo>
                    <a:pt x="119" y="103"/>
                  </a:lnTo>
                  <a:lnTo>
                    <a:pt x="120" y="99"/>
                  </a:lnTo>
                  <a:lnTo>
                    <a:pt x="121" y="97"/>
                  </a:lnTo>
                  <a:lnTo>
                    <a:pt x="122" y="94"/>
                  </a:lnTo>
                  <a:lnTo>
                    <a:pt x="123" y="91"/>
                  </a:lnTo>
                  <a:lnTo>
                    <a:pt x="125" y="88"/>
                  </a:lnTo>
                  <a:lnTo>
                    <a:pt x="125" y="86"/>
                  </a:lnTo>
                  <a:lnTo>
                    <a:pt x="126" y="83"/>
                  </a:lnTo>
                  <a:lnTo>
                    <a:pt x="128" y="80"/>
                  </a:lnTo>
                  <a:lnTo>
                    <a:pt x="128" y="77"/>
                  </a:lnTo>
                  <a:lnTo>
                    <a:pt x="129" y="74"/>
                  </a:lnTo>
                  <a:lnTo>
                    <a:pt x="130" y="71"/>
                  </a:lnTo>
                  <a:lnTo>
                    <a:pt x="131" y="68"/>
                  </a:lnTo>
                  <a:lnTo>
                    <a:pt x="131" y="65"/>
                  </a:lnTo>
                  <a:lnTo>
                    <a:pt x="132" y="62"/>
                  </a:lnTo>
                  <a:lnTo>
                    <a:pt x="133" y="60"/>
                  </a:lnTo>
                  <a:lnTo>
                    <a:pt x="134" y="57"/>
                  </a:lnTo>
                  <a:lnTo>
                    <a:pt x="134" y="54"/>
                  </a:lnTo>
                  <a:lnTo>
                    <a:pt x="135" y="51"/>
                  </a:lnTo>
                  <a:lnTo>
                    <a:pt x="135" y="48"/>
                  </a:lnTo>
                  <a:lnTo>
                    <a:pt x="136" y="44"/>
                  </a:lnTo>
                  <a:lnTo>
                    <a:pt x="136" y="41"/>
                  </a:lnTo>
                  <a:lnTo>
                    <a:pt x="136" y="38"/>
                  </a:lnTo>
                  <a:lnTo>
                    <a:pt x="136" y="34"/>
                  </a:lnTo>
                  <a:lnTo>
                    <a:pt x="136" y="31"/>
                  </a:lnTo>
                  <a:lnTo>
                    <a:pt x="136" y="27"/>
                  </a:lnTo>
                  <a:lnTo>
                    <a:pt x="136" y="24"/>
                  </a:lnTo>
                  <a:lnTo>
                    <a:pt x="136" y="20"/>
                  </a:lnTo>
                  <a:lnTo>
                    <a:pt x="135" y="16"/>
                  </a:lnTo>
                  <a:lnTo>
                    <a:pt x="135" y="13"/>
                  </a:lnTo>
                  <a:lnTo>
                    <a:pt x="134" y="9"/>
                  </a:lnTo>
                  <a:lnTo>
                    <a:pt x="134" y="6"/>
                  </a:lnTo>
                  <a:lnTo>
                    <a:pt x="133" y="2"/>
                  </a:lnTo>
                  <a:lnTo>
                    <a:pt x="133" y="0"/>
                  </a:lnTo>
                  <a:lnTo>
                    <a:pt x="291" y="128"/>
                  </a:lnTo>
                  <a:lnTo>
                    <a:pt x="287" y="128"/>
                  </a:lnTo>
                  <a:lnTo>
                    <a:pt x="283" y="127"/>
                  </a:lnTo>
                  <a:lnTo>
                    <a:pt x="279" y="126"/>
                  </a:lnTo>
                  <a:lnTo>
                    <a:pt x="276" y="125"/>
                  </a:lnTo>
                  <a:lnTo>
                    <a:pt x="272" y="125"/>
                  </a:lnTo>
                  <a:lnTo>
                    <a:pt x="269" y="124"/>
                  </a:lnTo>
                  <a:lnTo>
                    <a:pt x="264" y="124"/>
                  </a:lnTo>
                  <a:lnTo>
                    <a:pt x="260" y="123"/>
                  </a:lnTo>
                  <a:lnTo>
                    <a:pt x="257" y="123"/>
                  </a:lnTo>
                  <a:lnTo>
                    <a:pt x="254" y="124"/>
                  </a:lnTo>
                  <a:lnTo>
                    <a:pt x="250" y="125"/>
                  </a:lnTo>
                  <a:lnTo>
                    <a:pt x="248" y="126"/>
                  </a:lnTo>
                  <a:lnTo>
                    <a:pt x="244" y="126"/>
                  </a:lnTo>
                  <a:lnTo>
                    <a:pt x="241" y="127"/>
                  </a:lnTo>
                  <a:lnTo>
                    <a:pt x="239" y="128"/>
                  </a:lnTo>
                  <a:lnTo>
                    <a:pt x="235" y="128"/>
                  </a:lnTo>
                  <a:lnTo>
                    <a:pt x="232" y="130"/>
                  </a:lnTo>
                  <a:lnTo>
                    <a:pt x="229" y="131"/>
                  </a:lnTo>
                  <a:lnTo>
                    <a:pt x="226" y="132"/>
                  </a:lnTo>
                  <a:lnTo>
                    <a:pt x="224" y="133"/>
                  </a:lnTo>
                  <a:lnTo>
                    <a:pt x="221" y="134"/>
                  </a:lnTo>
                  <a:lnTo>
                    <a:pt x="219" y="136"/>
                  </a:lnTo>
                  <a:lnTo>
                    <a:pt x="217" y="137"/>
                  </a:lnTo>
                  <a:lnTo>
                    <a:pt x="214" y="138"/>
                  </a:lnTo>
                  <a:lnTo>
                    <a:pt x="212" y="141"/>
                  </a:lnTo>
                  <a:lnTo>
                    <a:pt x="210" y="142"/>
                  </a:lnTo>
                  <a:lnTo>
                    <a:pt x="208" y="143"/>
                  </a:lnTo>
                  <a:lnTo>
                    <a:pt x="205" y="144"/>
                  </a:lnTo>
                  <a:lnTo>
                    <a:pt x="203" y="146"/>
                  </a:lnTo>
                  <a:lnTo>
                    <a:pt x="200" y="147"/>
                  </a:lnTo>
                  <a:lnTo>
                    <a:pt x="198" y="149"/>
                  </a:lnTo>
                  <a:lnTo>
                    <a:pt x="196" y="150"/>
                  </a:lnTo>
                  <a:lnTo>
                    <a:pt x="194" y="153"/>
                  </a:lnTo>
                  <a:lnTo>
                    <a:pt x="192" y="154"/>
                  </a:lnTo>
                  <a:lnTo>
                    <a:pt x="190" y="155"/>
                  </a:lnTo>
                  <a:lnTo>
                    <a:pt x="188" y="157"/>
                  </a:lnTo>
                  <a:lnTo>
                    <a:pt x="186" y="159"/>
                  </a:lnTo>
                  <a:lnTo>
                    <a:pt x="183" y="160"/>
                  </a:lnTo>
                  <a:lnTo>
                    <a:pt x="182" y="162"/>
                  </a:lnTo>
                  <a:lnTo>
                    <a:pt x="180" y="165"/>
                  </a:lnTo>
                  <a:lnTo>
                    <a:pt x="177" y="167"/>
                  </a:lnTo>
                  <a:lnTo>
                    <a:pt x="176" y="168"/>
                  </a:lnTo>
                  <a:lnTo>
                    <a:pt x="174" y="170"/>
                  </a:lnTo>
                  <a:lnTo>
                    <a:pt x="172" y="171"/>
                  </a:lnTo>
                  <a:lnTo>
                    <a:pt x="170" y="174"/>
                  </a:lnTo>
                  <a:lnTo>
                    <a:pt x="168" y="176"/>
                  </a:lnTo>
                  <a:lnTo>
                    <a:pt x="166" y="178"/>
                  </a:lnTo>
                  <a:lnTo>
                    <a:pt x="165" y="179"/>
                  </a:lnTo>
                  <a:lnTo>
                    <a:pt x="162" y="181"/>
                  </a:lnTo>
                  <a:lnTo>
                    <a:pt x="161" y="183"/>
                  </a:lnTo>
                  <a:lnTo>
                    <a:pt x="159" y="184"/>
                  </a:lnTo>
                  <a:lnTo>
                    <a:pt x="157" y="187"/>
                  </a:lnTo>
                  <a:lnTo>
                    <a:pt x="155" y="188"/>
                  </a:lnTo>
                  <a:lnTo>
                    <a:pt x="152" y="190"/>
                  </a:lnTo>
                  <a:lnTo>
                    <a:pt x="151" y="192"/>
                  </a:lnTo>
                  <a:lnTo>
                    <a:pt x="149" y="193"/>
                  </a:lnTo>
                  <a:lnTo>
                    <a:pt x="147" y="195"/>
                  </a:lnTo>
                  <a:lnTo>
                    <a:pt x="145" y="197"/>
                  </a:lnTo>
                  <a:lnTo>
                    <a:pt x="143" y="198"/>
                  </a:lnTo>
                  <a:lnTo>
                    <a:pt x="141" y="200"/>
                  </a:lnTo>
                  <a:lnTo>
                    <a:pt x="140" y="202"/>
                  </a:lnTo>
                  <a:lnTo>
                    <a:pt x="138" y="204"/>
                  </a:lnTo>
                  <a:lnTo>
                    <a:pt x="135" y="205"/>
                  </a:lnTo>
                  <a:lnTo>
                    <a:pt x="133" y="207"/>
                  </a:lnTo>
                  <a:lnTo>
                    <a:pt x="131" y="209"/>
                  </a:lnTo>
                  <a:lnTo>
                    <a:pt x="130" y="211"/>
                  </a:lnTo>
                  <a:lnTo>
                    <a:pt x="127" y="213"/>
                  </a:lnTo>
                  <a:lnTo>
                    <a:pt x="125" y="215"/>
                  </a:lnTo>
                  <a:lnTo>
                    <a:pt x="123" y="217"/>
                  </a:lnTo>
                  <a:lnTo>
                    <a:pt x="122" y="219"/>
                  </a:lnTo>
                  <a:lnTo>
                    <a:pt x="119" y="220"/>
                  </a:lnTo>
                  <a:lnTo>
                    <a:pt x="117" y="221"/>
                  </a:lnTo>
                  <a:lnTo>
                    <a:pt x="115" y="224"/>
                  </a:lnTo>
                  <a:lnTo>
                    <a:pt x="113" y="225"/>
                  </a:lnTo>
                  <a:lnTo>
                    <a:pt x="112" y="228"/>
                  </a:lnTo>
                  <a:lnTo>
                    <a:pt x="110" y="229"/>
                  </a:lnTo>
                  <a:lnTo>
                    <a:pt x="108" y="231"/>
                  </a:lnTo>
                  <a:lnTo>
                    <a:pt x="107" y="233"/>
                  </a:lnTo>
                  <a:lnTo>
                    <a:pt x="104" y="235"/>
                  </a:lnTo>
                  <a:lnTo>
                    <a:pt x="103" y="237"/>
                  </a:lnTo>
                  <a:lnTo>
                    <a:pt x="102" y="240"/>
                  </a:lnTo>
                  <a:lnTo>
                    <a:pt x="100" y="242"/>
                  </a:lnTo>
                  <a:lnTo>
                    <a:pt x="98" y="243"/>
                  </a:lnTo>
                  <a:lnTo>
                    <a:pt x="97" y="245"/>
                  </a:lnTo>
                  <a:lnTo>
                    <a:pt x="95" y="247"/>
                  </a:lnTo>
                  <a:lnTo>
                    <a:pt x="94" y="249"/>
                  </a:lnTo>
                  <a:lnTo>
                    <a:pt x="91" y="251"/>
                  </a:lnTo>
                  <a:lnTo>
                    <a:pt x="88" y="255"/>
                  </a:lnTo>
                  <a:lnTo>
                    <a:pt x="90" y="256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25400" cap="rnd" cmpd="sng">
              <a:solidFill>
                <a:srgbClr val="0099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05" name="Rectangle 118"/>
            <p:cNvSpPr>
              <a:spLocks noChangeArrowheads="1"/>
            </p:cNvSpPr>
            <p:nvPr/>
          </p:nvSpPr>
          <p:spPr bwMode="auto">
            <a:xfrm>
              <a:off x="3246" y="1521"/>
              <a:ext cx="29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>
                  <a:solidFill>
                    <a:srgbClr val="009999"/>
                  </a:solidFill>
                  <a:latin typeface="Times New Roman" pitchFamily="18" charset="0"/>
                </a:rPr>
                <a:t>Runoff</a:t>
              </a:r>
            </a:p>
          </p:txBody>
        </p:sp>
        <p:sp>
          <p:nvSpPr>
            <p:cNvPr id="5206" name="Rectangle 119"/>
            <p:cNvSpPr>
              <a:spLocks noChangeArrowheads="1"/>
            </p:cNvSpPr>
            <p:nvPr/>
          </p:nvSpPr>
          <p:spPr bwMode="auto">
            <a:xfrm rot="2400000">
              <a:off x="447" y="1529"/>
              <a:ext cx="89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800" b="1">
                  <a:solidFill>
                    <a:srgbClr val="009999"/>
                  </a:solidFill>
                  <a:latin typeface="Times New Roman" pitchFamily="18" charset="0"/>
                </a:rPr>
                <a:t>Evaporation / Transpiration</a:t>
              </a:r>
            </a:p>
          </p:txBody>
        </p:sp>
        <p:pic>
          <p:nvPicPr>
            <p:cNvPr id="5207" name="Picture 120" descr="Click To Download"/>
            <p:cNvPicPr>
              <a:picLocks noChangeAspect="1" noChangeArrowheads="1" noCrop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968"/>
              <a:ext cx="48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08" name="Picture 121" descr="Click To Download"/>
            <p:cNvPicPr>
              <a:picLocks noChangeAspect="1" noChangeArrowheads="1" noCrop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60" y="2400"/>
              <a:ext cx="48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09" name="Picture 122" descr="Click To Download"/>
            <p:cNvPicPr>
              <a:picLocks noChangeAspect="1" noChangeArrowheads="1" noCrop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680" y="2736"/>
              <a:ext cx="48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10" name="Picture 123" descr="Click To Download"/>
            <p:cNvPicPr>
              <a:picLocks noChangeAspect="1" noChangeArrowheads="1" noCrop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744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124"/>
          <p:cNvGrpSpPr>
            <a:grpSpLocks/>
          </p:cNvGrpSpPr>
          <p:nvPr/>
        </p:nvGrpSpPr>
        <p:grpSpPr bwMode="auto">
          <a:xfrm>
            <a:off x="2332038" y="3352800"/>
            <a:ext cx="992187" cy="558800"/>
            <a:chOff x="1469" y="2112"/>
            <a:chExt cx="625" cy="352"/>
          </a:xfrm>
        </p:grpSpPr>
        <p:sp>
          <p:nvSpPr>
            <p:cNvPr id="5196" name="Freeform 125"/>
            <p:cNvSpPr>
              <a:spLocks/>
            </p:cNvSpPr>
            <p:nvPr/>
          </p:nvSpPr>
          <p:spPr bwMode="auto">
            <a:xfrm>
              <a:off x="1469" y="2323"/>
              <a:ext cx="461" cy="141"/>
            </a:xfrm>
            <a:custGeom>
              <a:avLst/>
              <a:gdLst>
                <a:gd name="T0" fmla="*/ 0 w 461"/>
                <a:gd name="T1" fmla="*/ 39 h 141"/>
                <a:gd name="T2" fmla="*/ 38 w 461"/>
                <a:gd name="T3" fmla="*/ 58 h 141"/>
                <a:gd name="T4" fmla="*/ 57 w 461"/>
                <a:gd name="T5" fmla="*/ 96 h 141"/>
                <a:gd name="T6" fmla="*/ 96 w 461"/>
                <a:gd name="T7" fmla="*/ 135 h 141"/>
                <a:gd name="T8" fmla="*/ 326 w 461"/>
                <a:gd name="T9" fmla="*/ 115 h 141"/>
                <a:gd name="T10" fmla="*/ 422 w 461"/>
                <a:gd name="T11" fmla="*/ 19 h 141"/>
                <a:gd name="T12" fmla="*/ 461 w 461"/>
                <a:gd name="T13" fmla="*/ 0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1"/>
                <a:gd name="T22" fmla="*/ 0 h 141"/>
                <a:gd name="T23" fmla="*/ 461 w 461"/>
                <a:gd name="T24" fmla="*/ 141 h 1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1" h="141">
                  <a:moveTo>
                    <a:pt x="0" y="39"/>
                  </a:moveTo>
                  <a:cubicBezTo>
                    <a:pt x="13" y="45"/>
                    <a:pt x="28" y="48"/>
                    <a:pt x="38" y="58"/>
                  </a:cubicBezTo>
                  <a:cubicBezTo>
                    <a:pt x="48" y="68"/>
                    <a:pt x="49" y="84"/>
                    <a:pt x="57" y="96"/>
                  </a:cubicBezTo>
                  <a:cubicBezTo>
                    <a:pt x="67" y="111"/>
                    <a:pt x="83" y="122"/>
                    <a:pt x="96" y="135"/>
                  </a:cubicBezTo>
                  <a:cubicBezTo>
                    <a:pt x="173" y="128"/>
                    <a:pt x="253" y="141"/>
                    <a:pt x="326" y="115"/>
                  </a:cubicBezTo>
                  <a:cubicBezTo>
                    <a:pt x="369" y="100"/>
                    <a:pt x="381" y="39"/>
                    <a:pt x="422" y="19"/>
                  </a:cubicBezTo>
                  <a:cubicBezTo>
                    <a:pt x="435" y="13"/>
                    <a:pt x="461" y="0"/>
                    <a:pt x="461" y="0"/>
                  </a:cubicBezTo>
                </a:path>
              </a:pathLst>
            </a:custGeom>
            <a:noFill/>
            <a:ln w="9525" cap="flat">
              <a:solidFill>
                <a:srgbClr val="33CCCC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7" name="Rectangle 126"/>
            <p:cNvSpPr>
              <a:spLocks noChangeArrowheads="1"/>
            </p:cNvSpPr>
            <p:nvPr/>
          </p:nvSpPr>
          <p:spPr bwMode="auto">
            <a:xfrm>
              <a:off x="1632" y="2112"/>
              <a:ext cx="46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009999"/>
                  </a:solidFill>
                  <a:latin typeface="Arial" charset="0"/>
                </a:rPr>
                <a:t>Return Flow</a:t>
              </a:r>
            </a:p>
          </p:txBody>
        </p:sp>
      </p:grpSp>
      <p:grpSp>
        <p:nvGrpSpPr>
          <p:cNvPr id="24" name="Group 127"/>
          <p:cNvGrpSpPr>
            <a:grpSpLocks/>
          </p:cNvGrpSpPr>
          <p:nvPr/>
        </p:nvGrpSpPr>
        <p:grpSpPr bwMode="auto">
          <a:xfrm>
            <a:off x="4419600" y="4114800"/>
            <a:ext cx="3768725" cy="1695450"/>
            <a:chOff x="2784" y="2592"/>
            <a:chExt cx="2374" cy="1068"/>
          </a:xfrm>
        </p:grpSpPr>
        <p:grpSp>
          <p:nvGrpSpPr>
            <p:cNvPr id="5187" name="Group 128"/>
            <p:cNvGrpSpPr>
              <a:grpSpLocks/>
            </p:cNvGrpSpPr>
            <p:nvPr/>
          </p:nvGrpSpPr>
          <p:grpSpPr bwMode="auto">
            <a:xfrm>
              <a:off x="2784" y="2592"/>
              <a:ext cx="2374" cy="768"/>
              <a:chOff x="2784" y="2592"/>
              <a:chExt cx="2374" cy="768"/>
            </a:xfrm>
          </p:grpSpPr>
          <p:pic>
            <p:nvPicPr>
              <p:cNvPr id="5189" name="Picture 129"/>
              <p:cNvPicPr>
                <a:picLocks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2" y="2628"/>
                <a:ext cx="457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90" name="Rectangle 130"/>
              <p:cNvSpPr>
                <a:spLocks noChangeArrowheads="1"/>
              </p:cNvSpPr>
              <p:nvPr/>
            </p:nvSpPr>
            <p:spPr bwMode="auto">
              <a:xfrm>
                <a:off x="2784" y="2592"/>
                <a:ext cx="554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algn="ctr"/>
                <a:r>
                  <a:rPr lang="en-US" sz="800">
                    <a:solidFill>
                      <a:srgbClr val="993300"/>
                    </a:solidFill>
                    <a:latin typeface="Times New Roman" pitchFamily="18" charset="0"/>
                  </a:rPr>
                  <a:t>Community Use</a:t>
                </a:r>
              </a:p>
            </p:txBody>
          </p:sp>
          <p:grpSp>
            <p:nvGrpSpPr>
              <p:cNvPr id="5191" name="Group 131"/>
              <p:cNvGrpSpPr>
                <a:grpSpLocks/>
              </p:cNvGrpSpPr>
              <p:nvPr/>
            </p:nvGrpSpPr>
            <p:grpSpPr bwMode="auto">
              <a:xfrm>
                <a:off x="3744" y="2928"/>
                <a:ext cx="1414" cy="432"/>
                <a:chOff x="3744" y="2928"/>
                <a:chExt cx="1414" cy="432"/>
              </a:xfrm>
            </p:grpSpPr>
            <p:sp>
              <p:nvSpPr>
                <p:cNvPr id="5193" name="Rectangle 132"/>
                <p:cNvSpPr>
                  <a:spLocks noChangeArrowheads="1"/>
                </p:cNvSpPr>
                <p:nvPr/>
              </p:nvSpPr>
              <p:spPr bwMode="auto">
                <a:xfrm>
                  <a:off x="4416" y="3168"/>
                  <a:ext cx="742" cy="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sz="800">
                      <a:solidFill>
                        <a:srgbClr val="993300"/>
                      </a:solidFill>
                      <a:latin typeface="Times New Roman" pitchFamily="18" charset="0"/>
                    </a:rPr>
                    <a:t>Wetlands / Environment</a:t>
                  </a:r>
                </a:p>
              </p:txBody>
            </p:sp>
            <p:pic>
              <p:nvPicPr>
                <p:cNvPr id="5194" name="Picture 133" descr="Click To Download"/>
                <p:cNvPicPr>
                  <a:picLocks noChangeAspect="1" noChangeArrowheads="1" noCrop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32" y="2928"/>
                  <a:ext cx="432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195" name="Picture 134" descr="Click To Download"/>
                <p:cNvPicPr preferRelativeResize="0">
                  <a:picLocks noChangeAspect="1" noChangeArrowheads="1" noCrop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4" y="3031"/>
                  <a:ext cx="314" cy="3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5192" name="Picture 135" descr="Click To Download"/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4" y="2688"/>
                <a:ext cx="384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188" name="Picture 136" descr="Click To Download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360"/>
              <a:ext cx="480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593" name="Text Box 137"/>
          <p:cNvSpPr txBox="1">
            <a:spLocks noChangeArrowheads="1"/>
          </p:cNvSpPr>
          <p:nvPr/>
        </p:nvSpPr>
        <p:spPr bwMode="auto">
          <a:xfrm>
            <a:off x="609600" y="5943600"/>
            <a:ext cx="3076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33CC"/>
                </a:solidFill>
                <a:latin typeface="Arial" charset="0"/>
              </a:rPr>
              <a:t>Trans-boundary Water Institutions</a:t>
            </a:r>
          </a:p>
        </p:txBody>
      </p:sp>
    </p:spTree>
    <p:extLst>
      <p:ext uri="{BB962C8B-B14F-4D97-AF65-F5344CB8AC3E}">
        <p14:creationId xmlns:p14="http://schemas.microsoft.com/office/powerpoint/2010/main" xmlns="" val="407347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1"/>
                </p:tgtEl>
              </p:cMediaNode>
            </p:audio>
          </p:childTnLst>
        </p:cTn>
      </p:par>
    </p:tnLst>
    <p:bldLst>
      <p:bldP spid="19485" grpId="0"/>
      <p:bldP spid="19509" grpId="0"/>
      <p:bldP spid="19510" grpId="0"/>
      <p:bldP spid="19511" grpId="0"/>
      <p:bldP spid="19512" grpId="0"/>
      <p:bldP spid="19513" grpId="0"/>
      <p:bldP spid="19514" grpId="0"/>
      <p:bldP spid="19515" grpId="0"/>
      <p:bldP spid="19516" grpId="0"/>
      <p:bldP spid="19517" grpId="0"/>
      <p:bldP spid="19518" grpId="0"/>
      <p:bldP spid="19519" grpId="0"/>
      <p:bldP spid="19520" grpId="0"/>
      <p:bldP spid="19521" grpId="0"/>
      <p:bldP spid="19534" grpId="0"/>
      <p:bldP spid="19535" grpId="0"/>
      <p:bldP spid="19593" grpId="0"/>
      <p:bldP spid="1959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>
          <a:xfrm>
            <a:off x="228600" y="720328"/>
            <a:ext cx="2286000" cy="2012216"/>
            <a:chOff x="381000" y="457200"/>
            <a:chExt cx="2286000" cy="2012216"/>
          </a:xfrm>
        </p:grpSpPr>
        <p:sp>
          <p:nvSpPr>
            <p:cNvPr id="10" name="TextBox 9"/>
            <p:cNvSpPr txBox="1"/>
            <p:nvPr/>
          </p:nvSpPr>
          <p:spPr>
            <a:xfrm>
              <a:off x="381000" y="457200"/>
              <a:ext cx="2286000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cap="small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Problem</a:t>
              </a:r>
              <a:endParaRPr lang="en-US" sz="2400" b="1" cap="sm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" y="838200"/>
              <a:ext cx="2286000" cy="163121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Detailed Assessment of water availability is  not available and  outdated.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800350" y="720328"/>
            <a:ext cx="24384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 Intervention</a:t>
            </a:r>
            <a:endParaRPr lang="en-US" sz="24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6043" y="1551325"/>
            <a:ext cx="2686050" cy="317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Extended Monitoring system </a:t>
            </a:r>
          </a:p>
          <a:p>
            <a:pPr marL="0" lvl="1">
              <a:spcBef>
                <a:spcPts val="0"/>
              </a:spcBef>
            </a:pP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Digitized maps and other information</a:t>
            </a:r>
          </a:p>
          <a:p>
            <a:pPr marL="0" lvl="1"/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>
              <a:spcBef>
                <a:spcPts val="0"/>
              </a:spcBef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Strengthened/ Established Hydrology data centers and trained  the staff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720328"/>
            <a:ext cx="32766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Example Outcome</a:t>
            </a:r>
            <a:endParaRPr lang="en-US" sz="24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6400" y="1101328"/>
            <a:ext cx="3276600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States are equipped with their own hydro-met data and are producing detailed assessment.</a:t>
            </a:r>
          </a:p>
          <a:p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Standardized  online data entry and storage system</a:t>
            </a:r>
          </a:p>
          <a:p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2514600" y="948928"/>
            <a:ext cx="381000" cy="30480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5181600" y="948928"/>
            <a:ext cx="381000" cy="30480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3073956"/>
            <a:ext cx="2286000" cy="22467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Not enough capacity in States in Hydrological monitoring</a:t>
            </a:r>
          </a:p>
          <a:p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Data is not accessible</a:t>
            </a:r>
          </a:p>
        </p:txBody>
      </p:sp>
      <p:pic>
        <p:nvPicPr>
          <p:cNvPr id="19" name="Picture 4" descr="DSCN244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930"/>
          <a:stretch/>
        </p:blipFill>
        <p:spPr bwMode="auto">
          <a:xfrm>
            <a:off x="0" y="5368528"/>
            <a:ext cx="3505200" cy="142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327068" y="5683816"/>
            <a:ext cx="1524000" cy="675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8399" y="4682728"/>
            <a:ext cx="4229914" cy="232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-31330" y="691546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13620" y="137509"/>
            <a:ext cx="9144000" cy="554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Transforming </a:t>
            </a:r>
            <a:r>
              <a:rPr lang="en-US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ater Information in to Digital form</a:t>
            </a:r>
          </a:p>
        </p:txBody>
      </p:sp>
    </p:spTree>
    <p:extLst>
      <p:ext uri="{BB962C8B-B14F-4D97-AF65-F5344CB8AC3E}">
        <p14:creationId xmlns:p14="http://schemas.microsoft.com/office/powerpoint/2010/main" xmlns="" val="167391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iph\Downloads\Network maps\Network maps\Districtwise_Hydromet_Netwo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7244" y="1950433"/>
            <a:ext cx="7566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5"/>
          <p:cNvGrpSpPr/>
          <p:nvPr/>
        </p:nvGrpSpPr>
        <p:grpSpPr>
          <a:xfrm>
            <a:off x="228600" y="979592"/>
            <a:ext cx="2286000" cy="1211997"/>
            <a:chOff x="381000" y="457200"/>
            <a:chExt cx="2286000" cy="1211997"/>
          </a:xfrm>
        </p:grpSpPr>
        <p:sp>
          <p:nvSpPr>
            <p:cNvPr id="10" name="TextBox 9"/>
            <p:cNvSpPr txBox="1"/>
            <p:nvPr/>
          </p:nvSpPr>
          <p:spPr>
            <a:xfrm>
              <a:off x="381000" y="457200"/>
              <a:ext cx="2286000" cy="52322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cap="small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Problem</a:t>
              </a:r>
              <a:endParaRPr lang="en-US" sz="2800" b="1" cap="sm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" y="838200"/>
              <a:ext cx="2286000" cy="83099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Manual data not reliable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800350" y="958369"/>
            <a:ext cx="24384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 Intervention</a:t>
            </a:r>
            <a:endParaRPr lang="en-US" sz="28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00350" y="1963880"/>
            <a:ext cx="2381250" cy="1569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 time /automated Hydro-met installed.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958369"/>
            <a:ext cx="32766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Example Outcome</a:t>
            </a:r>
            <a:endParaRPr lang="en-US" sz="28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68771" y="1912476"/>
            <a:ext cx="32766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Reliable and timely data available: online with access to public in many states</a:t>
            </a:r>
          </a:p>
        </p:txBody>
      </p:sp>
      <p:sp>
        <p:nvSpPr>
          <p:cNvPr id="16" name="Pentagon 15"/>
          <p:cNvSpPr/>
          <p:nvPr/>
        </p:nvSpPr>
        <p:spPr>
          <a:xfrm>
            <a:off x="2514600" y="1186969"/>
            <a:ext cx="381000" cy="30480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5181600" y="1186969"/>
            <a:ext cx="381000" cy="30480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2627896"/>
            <a:ext cx="228600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Not accessible and time consuming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99" y="4038600"/>
            <a:ext cx="4512965" cy="259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92068" y="691546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10236" y="160315"/>
            <a:ext cx="9144000" cy="554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Reliable, timely and consistent Water information</a:t>
            </a:r>
          </a:p>
        </p:txBody>
      </p:sp>
    </p:spTree>
    <p:extLst>
      <p:ext uri="{BB962C8B-B14F-4D97-AF65-F5344CB8AC3E}">
        <p14:creationId xmlns:p14="http://schemas.microsoft.com/office/powerpoint/2010/main" xmlns="" val="69292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74043473"/>
              </p:ext>
            </p:extLst>
          </p:nvPr>
        </p:nvGraphicFramePr>
        <p:xfrm>
          <a:off x="22363" y="3617679"/>
          <a:ext cx="2171947" cy="1329032"/>
        </p:xfrm>
        <a:graphic>
          <a:graphicData uri="http://schemas.openxmlformats.org/presentationml/2006/ole">
            <p:oleObj spid="_x0000_s17455" name="Photo Editor Photo" r:id="rId3" imgW="8085521" imgH="5311600" progId="">
              <p:embed/>
            </p:oleObj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07390"/>
            <a:ext cx="3276600" cy="203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228641" y="915136"/>
            <a:ext cx="12192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7559" y="3273623"/>
            <a:ext cx="2186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Precipitation (rain &amp; snow)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86" y="4950023"/>
            <a:ext cx="1383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Reservoir Levels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2888" y="6410980"/>
            <a:ext cx="1864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River and Canal Stage/</a:t>
            </a:r>
          </a:p>
          <a:p>
            <a:r>
              <a:rPr lang="en-US" sz="1400" b="1" dirty="0" smtClean="0">
                <a:solidFill>
                  <a:srgbClr val="C00000"/>
                </a:solidFill>
              </a:rPr>
              <a:t>Discharge/Sediment</a:t>
            </a:r>
          </a:p>
        </p:txBody>
      </p:sp>
      <p:pic>
        <p:nvPicPr>
          <p:cNvPr id="4099" name="Picture 3" descr="C:\Users\wb64862\AppData\Local\Microsoft\Windows\Temporary Internet Files\Low\Content.IE5\72BLVH5Y\j0441763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991011" y="4192821"/>
            <a:ext cx="1905000" cy="2743200"/>
          </a:xfrm>
          <a:prstGeom prst="rect">
            <a:avLst/>
          </a:prstGeom>
          <a:noFill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640518" y="2828504"/>
            <a:ext cx="119062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672315" y="732424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2981716" y="89911"/>
            <a:ext cx="5626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REAL TIME HYDRO-MET SYSTEM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6621" y="101717"/>
            <a:ext cx="2631379" cy="6771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Generation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Bottom-</a:t>
            </a:r>
            <a:r>
              <a:rPr lang="en-US" dirty="0" err="1" smtClean="0">
                <a:solidFill>
                  <a:srgbClr val="002060"/>
                </a:solidFill>
              </a:rPr>
              <a:t>up+Top</a:t>
            </a:r>
            <a:r>
              <a:rPr lang="en-US" dirty="0" smtClean="0">
                <a:solidFill>
                  <a:srgbClr val="002060"/>
                </a:solidFill>
              </a:rPr>
              <a:t>-down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96944" y="1916875"/>
            <a:ext cx="2149031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Data Transmission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(e.g. Satellite-</a:t>
            </a:r>
            <a:r>
              <a:rPr lang="en-US" dirty="0" err="1" smtClean="0">
                <a:solidFill>
                  <a:srgbClr val="002060"/>
                </a:solidFill>
              </a:rPr>
              <a:t>InSAT</a:t>
            </a:r>
            <a:r>
              <a:rPr lang="en-US" dirty="0" smtClean="0">
                <a:solidFill>
                  <a:srgbClr val="002060"/>
                </a:solidFill>
              </a:rPr>
              <a:t>, V-SAT, Cellphone)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08036" y="6464918"/>
            <a:ext cx="252844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Data Visualization &amp; Use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467600" y="547733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F0"/>
                </a:solidFill>
              </a:rPr>
              <a:t>Internet/ Intranet</a:t>
            </a:r>
            <a:endParaRPr lang="en-US" sz="2000" b="1" dirty="0">
              <a:solidFill>
                <a:srgbClr val="00B0F0"/>
              </a:solidFill>
            </a:endParaRPr>
          </a:p>
        </p:txBody>
      </p:sp>
      <p:pic>
        <p:nvPicPr>
          <p:cNvPr id="39" name="Picture 13" descr="panamair_270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13774" y="799659"/>
            <a:ext cx="14049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18712" y="3410556"/>
            <a:ext cx="1646144" cy="103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G:\UploadImages\401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621" y="3586442"/>
            <a:ext cx="843157" cy="94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 descr="C:\Users\RM BHARDWAJ\Downloads\Patna_1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283" y="3586442"/>
            <a:ext cx="1164388" cy="137250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/>
          <p:cNvSpPr txBox="1"/>
          <p:nvPr/>
        </p:nvSpPr>
        <p:spPr>
          <a:xfrm>
            <a:off x="2367958" y="4928059"/>
            <a:ext cx="1227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Water Quality</a:t>
            </a:r>
            <a:endParaRPr lang="en-US" sz="1400" b="1" dirty="0">
              <a:solidFill>
                <a:srgbClr val="C00000"/>
              </a:solidFill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5166" y="5240156"/>
            <a:ext cx="1564673" cy="1228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2001847" y="6398798"/>
            <a:ext cx="1176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Groundwater</a:t>
            </a:r>
            <a:endParaRPr lang="en-US" sz="1400" b="1" dirty="0">
              <a:solidFill>
                <a:srgbClr val="C00000"/>
              </a:solidFill>
            </a:endParaRPr>
          </a:p>
        </p:txBody>
      </p:sp>
      <p:pic>
        <p:nvPicPr>
          <p:cNvPr id="50" name="Content Placeholder 3" descr="20130919_140306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8279" y="2324887"/>
            <a:ext cx="1522927" cy="9137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669" t="39288" r="29303" b="28680"/>
          <a:stretch/>
        </p:blipFill>
        <p:spPr>
          <a:xfrm>
            <a:off x="7777568" y="3135786"/>
            <a:ext cx="1166532" cy="1399207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4212018" y="1020525"/>
            <a:ext cx="12382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>
            <a:stCxn id="5122" idx="3"/>
          </p:cNvCxnSpPr>
          <p:nvPr/>
        </p:nvCxnSpPr>
        <p:spPr>
          <a:xfrm flipV="1">
            <a:off x="3276600" y="2257291"/>
            <a:ext cx="1236009" cy="67597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419811" y="2274267"/>
            <a:ext cx="1133938" cy="201540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404401" y="2361013"/>
            <a:ext cx="1236009" cy="3506387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410" t="27272" r="9288" b="56605"/>
          <a:stretch/>
        </p:blipFill>
        <p:spPr>
          <a:xfrm>
            <a:off x="7726648" y="1526351"/>
            <a:ext cx="1258785" cy="933693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stCxn id="39" idx="3"/>
          </p:cNvCxnSpPr>
          <p:nvPr/>
        </p:nvCxnSpPr>
        <p:spPr>
          <a:xfrm>
            <a:off x="6218712" y="1294959"/>
            <a:ext cx="1507936" cy="580465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47" idx="2"/>
            <a:endCxn id="46" idx="0"/>
          </p:cNvCxnSpPr>
          <p:nvPr/>
        </p:nvCxnSpPr>
        <p:spPr>
          <a:xfrm>
            <a:off x="8356041" y="2460044"/>
            <a:ext cx="4793" cy="67574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8396459" y="4502442"/>
            <a:ext cx="0" cy="373376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5905696" y="4875818"/>
            <a:ext cx="1066984" cy="99158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6071459" y="5831274"/>
            <a:ext cx="901221" cy="147485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6218712" y="6057900"/>
            <a:ext cx="753968" cy="494786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62928" y="5312607"/>
            <a:ext cx="1475372" cy="10622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1213" y="4079863"/>
            <a:ext cx="1979860" cy="109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31093038"/>
              </p:ext>
            </p:extLst>
          </p:nvPr>
        </p:nvGraphicFramePr>
        <p:xfrm>
          <a:off x="5082712" y="4088873"/>
          <a:ext cx="1143000" cy="1299820"/>
        </p:xfrm>
        <a:graphic>
          <a:graphicData uri="http://schemas.openxmlformats.org/presentationml/2006/ole">
            <p:oleObj spid="_x0000_s17456" name="Clip" r:id="rId19" imgW="5640388" imgH="6415088" progId="">
              <p:embed/>
            </p:oleObj>
          </a:graphicData>
        </a:graphic>
      </p:graphicFrame>
      <p:pic>
        <p:nvPicPr>
          <p:cNvPr id="52" name="Picture 51" descr="C:\Users\pek\Desktop\M11-PuneFloodMaps\Images\2005\Dattawadi.png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1030" y="4778053"/>
            <a:ext cx="1725488" cy="783704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extBox 52"/>
          <p:cNvSpPr txBox="1"/>
          <p:nvPr/>
        </p:nvSpPr>
        <p:spPr>
          <a:xfrm>
            <a:off x="4698175" y="440271"/>
            <a:ext cx="235846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Satellite based Climate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55" name="Picture 54" descr="Krishna_3iphone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3749" y="5696357"/>
            <a:ext cx="1399734" cy="972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1784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31" grpId="0"/>
      <p:bldP spid="32" grpId="0" animBg="1"/>
      <p:bldP spid="33" grpId="0" animBg="1"/>
      <p:bldP spid="34" grpId="0" animBg="1"/>
      <p:bldP spid="35" grpId="0"/>
      <p:bldP spid="43" grpId="0"/>
      <p:bldP spid="45" grpId="0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25"/>
          <a:stretch/>
        </p:blipFill>
        <p:spPr>
          <a:xfrm>
            <a:off x="5374322" y="2438400"/>
            <a:ext cx="3412416" cy="4632263"/>
          </a:xfrm>
          <a:prstGeom prst="rect">
            <a:avLst/>
          </a:prstGeom>
        </p:spPr>
      </p:pic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781800" y="6530975"/>
            <a:ext cx="20574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BFA8160A-9E07-457A-93A9-3616A592BFC2}" type="slidenum">
              <a:rPr lang="en-US" sz="1000">
                <a:latin typeface="+mn-lt"/>
              </a:rPr>
              <a:pPr algn="r">
                <a:defRPr/>
              </a:pPr>
              <a:t>14</a:t>
            </a:fld>
            <a:endParaRPr lang="en-US" sz="1000">
              <a:latin typeface="+mn-lt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 time /Automated Hydro MET</a:t>
            </a:r>
            <a:endParaRPr lang="en-US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24504" y="838199"/>
            <a:ext cx="8435054" cy="5997575"/>
          </a:xfrm>
        </p:spPr>
        <p:txBody>
          <a:bodyPr>
            <a:normAutofit/>
          </a:bodyPr>
          <a:lstStyle/>
          <a:p>
            <a:pPr marL="400050" lvl="1" indent="0" algn="just">
              <a:buNone/>
            </a:pPr>
            <a:endParaRPr lang="en-US" sz="1800" b="1" dirty="0"/>
          </a:p>
          <a:p>
            <a:pPr marL="400050" lvl="1" indent="0" algn="just">
              <a:buNone/>
            </a:pPr>
            <a:endParaRPr lang="en-US" sz="1800" b="1" dirty="0" smtClean="0"/>
          </a:p>
          <a:p>
            <a:pPr marL="400050" lvl="1" indent="0" algn="just">
              <a:buNone/>
            </a:pPr>
            <a:endParaRPr lang="en-US" sz="1800" b="1" dirty="0"/>
          </a:p>
          <a:p>
            <a:pPr marL="400050" lvl="1" indent="0" algn="just">
              <a:buNone/>
            </a:pPr>
            <a:endParaRPr lang="en-US" sz="1800" b="1" dirty="0" smtClean="0"/>
          </a:p>
          <a:p>
            <a:pPr marL="400050" lvl="1" indent="0" algn="just">
              <a:buNone/>
            </a:pPr>
            <a:endParaRPr lang="en-US" sz="1800" b="1" dirty="0"/>
          </a:p>
          <a:p>
            <a:pPr marL="400050" lvl="1" indent="0" algn="just">
              <a:buNone/>
            </a:pPr>
            <a:endParaRPr lang="en-US" sz="1800" b="1" dirty="0" smtClean="0"/>
          </a:p>
          <a:p>
            <a:pPr marL="400050" lvl="1" indent="0" algn="just">
              <a:buNone/>
            </a:pPr>
            <a:endParaRPr lang="en-US" sz="1800" b="1" dirty="0"/>
          </a:p>
          <a:p>
            <a:pPr marL="400050" lvl="1" indent="0" algn="just">
              <a:buNone/>
            </a:pPr>
            <a:endParaRPr lang="en-US" sz="1800" b="1" dirty="0" smtClean="0"/>
          </a:p>
          <a:p>
            <a:pPr marL="1009650" lvl="1" indent="-609600" algn="just">
              <a:buAutoNum type="alphaUcPeriod"/>
            </a:pPr>
            <a:endParaRPr lang="en-US" sz="1800" b="1" dirty="0" smtClean="0"/>
          </a:p>
          <a:p>
            <a:pPr marL="400050" lvl="1" indent="0" algn="just">
              <a:buNone/>
            </a:pP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lvl="1" indent="0" algn="just">
              <a:buNone/>
            </a:pP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lvl="1" indent="0" algn="just">
              <a:buNone/>
            </a:pP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lvl="1" indent="0" algn="just">
              <a:buNone/>
            </a:pP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lvl="1" indent="0" algn="just">
              <a:buNone/>
            </a:pPr>
            <a:endParaRPr lang="en-US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lvl="1" indent="0" algn="just">
              <a:buNone/>
            </a:pP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09650" lvl="1" indent="-609600" algn="just">
              <a:buAutoNum type="alphaUcPeriod"/>
            </a:pPr>
            <a:endParaRPr lang="en-US" sz="1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131611" y="951103"/>
            <a:ext cx="1522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Level Recorder</a:t>
            </a:r>
            <a:endParaRPr lang="en-IN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Content Placeholder 3" descr="olinda 1(1)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1512" y="1214650"/>
            <a:ext cx="1682666" cy="1833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1805" y="1236342"/>
            <a:ext cx="1508252" cy="1833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952408" y="914652"/>
            <a:ext cx="1448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GW Recorder</a:t>
            </a:r>
            <a:endParaRPr lang="en-IN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8" descr="pandoh spillway.jpg"/>
          <p:cNvPicPr>
            <a:picLocks noChangeAspect="1"/>
          </p:cNvPicPr>
          <p:nvPr/>
        </p:nvPicPr>
        <p:blipFill rotWithShape="1">
          <a:blip r:embed="rId6" cstate="print"/>
          <a:srcRect l="12729" r="6182"/>
          <a:stretch/>
        </p:blipFill>
        <p:spPr>
          <a:xfrm>
            <a:off x="190831" y="1219200"/>
            <a:ext cx="2506392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470235" y="937651"/>
            <a:ext cx="1947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Weather Stations</a:t>
            </a:r>
            <a:endParaRPr lang="en-IN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0" descr="C:\Users\RM BHARDWAJ\Downloads\Patna_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820"/>
          <a:stretch/>
        </p:blipFill>
        <p:spPr bwMode="auto">
          <a:xfrm>
            <a:off x="4806345" y="1228102"/>
            <a:ext cx="1828800" cy="18333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4793405" y="934301"/>
            <a:ext cx="1527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Quality Station</a:t>
            </a:r>
            <a:endParaRPr lang="en-IN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Content Placeholder 3" descr="20130919_14030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6020" y="3334608"/>
            <a:ext cx="2506392" cy="153553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69132" y="3083767"/>
            <a:ext cx="9996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Snow Pillows</a:t>
            </a:r>
            <a:endParaRPr lang="en-IN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3" descr="IndianEmble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-31330" y="8518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72218" y="5447826"/>
            <a:ext cx="7115536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 algn="just">
              <a:spcBef>
                <a:spcPct val="20000"/>
              </a:spcBef>
            </a:pPr>
            <a:r>
              <a:rPr 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Output: </a:t>
            </a:r>
          </a:p>
          <a:p>
            <a:pPr marL="400050" lvl="1" algn="just">
              <a:spcBef>
                <a:spcPct val="20000"/>
              </a:spcBef>
            </a:pPr>
            <a:r>
              <a:rPr lang="en-US" sz="2200" b="1" dirty="0">
                <a:solidFill>
                  <a:srgbClr val="0000FF"/>
                </a:solidFill>
              </a:rPr>
              <a:t>- </a:t>
            </a:r>
            <a:r>
              <a:rPr lang="en-US" sz="2200" b="1" dirty="0" smtClean="0">
                <a:solidFill>
                  <a:srgbClr val="0000FF"/>
                </a:solidFill>
              </a:rPr>
              <a:t>Reliable and timely data in several states of India</a:t>
            </a:r>
            <a:endParaRPr lang="en-US" sz="2200" b="1" dirty="0">
              <a:solidFill>
                <a:srgbClr val="0000FF"/>
              </a:solidFill>
            </a:endParaRPr>
          </a:p>
          <a:p>
            <a:pPr marL="400050" lvl="1" algn="just">
              <a:spcBef>
                <a:spcPct val="20000"/>
              </a:spcBef>
            </a:pPr>
            <a:r>
              <a:rPr lang="en-US" sz="2200" b="1" dirty="0">
                <a:solidFill>
                  <a:srgbClr val="0000FF"/>
                </a:solidFill>
              </a:rPr>
              <a:t>- Saving in operating cost </a:t>
            </a:r>
            <a:r>
              <a:rPr lang="en-US" sz="2200" b="1" dirty="0" smtClean="0">
                <a:solidFill>
                  <a:srgbClr val="0000FF"/>
                </a:solidFill>
              </a:rPr>
              <a:t>by </a:t>
            </a:r>
            <a:r>
              <a:rPr lang="en-US" sz="2200" b="1" dirty="0">
                <a:solidFill>
                  <a:srgbClr val="0000FF"/>
                </a:solidFill>
              </a:rPr>
              <a:t>50% of manual cost.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62067" y="3388083"/>
            <a:ext cx="2310787" cy="16637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" name="TextBox 29"/>
          <p:cNvSpPr txBox="1"/>
          <p:nvPr/>
        </p:nvSpPr>
        <p:spPr>
          <a:xfrm>
            <a:off x="3900745" y="3083766"/>
            <a:ext cx="833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River Flow</a:t>
            </a:r>
            <a:endParaRPr lang="en-IN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555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112506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Maharashtra</a:t>
            </a:r>
            <a:endParaRPr lang="en-IN" sz="3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en-IN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Real Time Hydro-met 237 stations</a:t>
            </a:r>
            <a:endParaRPr lang="en-GB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17853" y="11430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971800" y="6596390"/>
            <a:ext cx="2819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www.rtsfros/krishna/source/krishna.htm</a:t>
            </a:r>
            <a:endParaRPr lang="en-US" sz="1100" dirty="0"/>
          </a:p>
        </p:txBody>
      </p:sp>
      <p:pic>
        <p:nvPicPr>
          <p:cNvPr id="13" name="Picture 2" descr="G:\RTDAS Kirshna and Bhima Screen\KirshnaO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590" y="1546225"/>
            <a:ext cx="8050610" cy="483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25"/>
          <a:stretch/>
        </p:blipFill>
        <p:spPr>
          <a:xfrm>
            <a:off x="168984" y="1647842"/>
            <a:ext cx="3540642" cy="4775235"/>
          </a:xfrm>
          <a:prstGeom prst="rect">
            <a:avLst/>
          </a:prstGeom>
        </p:spPr>
      </p:pic>
      <p:pic>
        <p:nvPicPr>
          <p:cNvPr id="12" name="Picture 3" descr="IndianEmble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3" descr="Vi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9130" y="1970854"/>
            <a:ext cx="6367938" cy="412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6980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ndia WRIS n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22" b="54309"/>
          <a:stretch/>
        </p:blipFill>
        <p:spPr bwMode="auto">
          <a:xfrm>
            <a:off x="3075710" y="1023914"/>
            <a:ext cx="6077389" cy="211848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Web-Based Water Resources </a:t>
            </a:r>
            <a:br>
              <a:rPr lang="en-US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Information System</a:t>
            </a:r>
            <a:endParaRPr lang="en-US" sz="28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7582" y="4521039"/>
            <a:ext cx="4229914" cy="232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IndianEmble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667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-31330" y="9906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India WRIS n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193" r="1622" b="13799"/>
          <a:stretch/>
        </p:blipFill>
        <p:spPr bwMode="auto">
          <a:xfrm>
            <a:off x="3072298" y="2979760"/>
            <a:ext cx="6077389" cy="162316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922" y="1066800"/>
            <a:ext cx="3170830" cy="563231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Advantages:</a:t>
            </a:r>
          </a:p>
          <a:p>
            <a:pPr marL="285750" indent="-285750">
              <a:buFontTx/>
              <a:buChar char="-"/>
            </a:pPr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Standardized database with </a:t>
            </a:r>
            <a:r>
              <a:rPr lang="en-GB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eliable, </a:t>
            </a:r>
            <a:r>
              <a:rPr lang="en-GB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transparent and timely access to data.</a:t>
            </a:r>
          </a:p>
          <a:p>
            <a:pPr marL="285750" indent="-285750">
              <a:buFontTx/>
              <a:buChar char="-"/>
            </a:pPr>
            <a:endParaRPr lang="en-GB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en-GB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Expedite </a:t>
            </a:r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Preparation for water investments using state owned  data.</a:t>
            </a:r>
            <a:endParaRPr lang="en-GB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endParaRPr lang="en-GB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 exchange </a:t>
            </a:r>
            <a:r>
              <a:rPr lang="en-GB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among state and central agencies at real time to make decisions at river basin level in particular for flood management and reservoir operation</a:t>
            </a:r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85750" indent="-285750">
              <a:buFontTx/>
              <a:buChar char="-"/>
            </a:pPr>
            <a:endParaRPr lang="en-GB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en-GB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Maharashtra, Karnataka, </a:t>
            </a:r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Tamil Nadu</a:t>
            </a:r>
            <a:r>
              <a:rPr lang="en-GB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Puducherry </a:t>
            </a:r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</a:t>
            </a:r>
            <a:r>
              <a:rPr lang="en-GB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  data in </a:t>
            </a:r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953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>
          <a:xfrm>
            <a:off x="298260" y="832418"/>
            <a:ext cx="2286000" cy="1950660"/>
            <a:chOff x="381000" y="457200"/>
            <a:chExt cx="2286000" cy="1950660"/>
          </a:xfrm>
        </p:grpSpPr>
        <p:sp>
          <p:nvSpPr>
            <p:cNvPr id="10" name="TextBox 9"/>
            <p:cNvSpPr txBox="1"/>
            <p:nvPr/>
          </p:nvSpPr>
          <p:spPr>
            <a:xfrm>
              <a:off x="381000" y="457200"/>
              <a:ext cx="2286000" cy="52322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cap="small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Problem</a:t>
              </a:r>
              <a:endParaRPr lang="en-US" sz="2800" b="1" cap="sm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" y="838200"/>
              <a:ext cx="2286000" cy="156966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Sudden releases from Reservoir causing floods in downstream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870010" y="811195"/>
            <a:ext cx="24384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 Intervention</a:t>
            </a:r>
            <a:endParaRPr lang="en-US" sz="28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00350" y="1816705"/>
            <a:ext cx="2571750" cy="1569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forecasting system and  reservoir operation system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56060" y="811195"/>
            <a:ext cx="32766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Example Outcome</a:t>
            </a:r>
            <a:endParaRPr lang="en-US" sz="28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56060" y="1404374"/>
            <a:ext cx="3276600" cy="26776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Lead time improved from hours to days.</a:t>
            </a:r>
          </a:p>
          <a:p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 sudden releases and hence savings (100’s of crores) due to reduced flood damages.</a:t>
            </a:r>
          </a:p>
        </p:txBody>
      </p:sp>
      <p:sp>
        <p:nvSpPr>
          <p:cNvPr id="16" name="Pentagon 15"/>
          <p:cNvSpPr/>
          <p:nvPr/>
        </p:nvSpPr>
        <p:spPr>
          <a:xfrm>
            <a:off x="2584260" y="1039795"/>
            <a:ext cx="381000" cy="30480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5251260" y="1039795"/>
            <a:ext cx="381000" cy="30480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385" y="3104130"/>
            <a:ext cx="2571750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time available for operation of reservoirs is very short (hours for Upstream reservoirs)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75792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10236" y="160315"/>
            <a:ext cx="9144000" cy="554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Making information travel faster than flood water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5" r="5870" b="11528"/>
          <a:stretch/>
        </p:blipFill>
        <p:spPr>
          <a:xfrm>
            <a:off x="2878682" y="4449382"/>
            <a:ext cx="3366164" cy="25168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 descr="C:\Users\pek\Desktop\M11-PuneFloodMaps\Images\2005\Dattawadi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06" y="5436338"/>
            <a:ext cx="2571750" cy="1763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05403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52400" y="3886198"/>
            <a:ext cx="3312368" cy="12241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To save lives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To minimize damage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To reduce risk</a:t>
            </a:r>
            <a:endParaRPr lang="en-IN" sz="2000" dirty="0">
              <a:solidFill>
                <a:srgbClr val="0000FF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516216" y="1981199"/>
            <a:ext cx="360040" cy="396044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ounded Rectangle 8"/>
          <p:cNvSpPr/>
          <p:nvPr/>
        </p:nvSpPr>
        <p:spPr>
          <a:xfrm>
            <a:off x="5580112" y="1219200"/>
            <a:ext cx="2088232" cy="792087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Data Collection</a:t>
            </a:r>
            <a:endParaRPr lang="en-IN" sz="24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5292080" y="2286000"/>
            <a:ext cx="2664296" cy="1008111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Transmission</a:t>
            </a:r>
          </a:p>
          <a:p>
            <a:pPr algn="ctr"/>
            <a:r>
              <a:rPr lang="en-US" sz="2400" b="1" dirty="0" smtClean="0"/>
              <a:t>&amp; Reception</a:t>
            </a:r>
            <a:endParaRPr lang="en-IN" sz="24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5732512" y="5943599"/>
            <a:ext cx="2088232" cy="792087"/>
          </a:xfrm>
          <a:prstGeom prst="roundRect">
            <a:avLst/>
          </a:prstGeom>
          <a:solidFill>
            <a:srgbClr val="FF0000"/>
          </a:solidFill>
          <a:ln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Emergency Response</a:t>
            </a:r>
            <a:endParaRPr lang="en-IN" sz="24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656165" y="3505200"/>
            <a:ext cx="2088232" cy="792087"/>
          </a:xfrm>
          <a:prstGeom prst="roundRect">
            <a:avLst/>
          </a:prstGeom>
          <a:solidFill>
            <a:srgbClr val="0070C0"/>
          </a:solidFill>
          <a:ln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Forecasts </a:t>
            </a:r>
            <a:endParaRPr lang="en-IN" sz="24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5436098" y="4495798"/>
            <a:ext cx="2520279" cy="864096"/>
          </a:xfrm>
          <a:prstGeom prst="roundRect">
            <a:avLst/>
          </a:prstGeom>
          <a:solidFill>
            <a:srgbClr val="0070C0"/>
          </a:solidFill>
          <a:ln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Dissemination</a:t>
            </a:r>
            <a:endParaRPr lang="en-IN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97968" y="158443"/>
            <a:ext cx="649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Flood Forecasting &amp; Early Warning System </a:t>
            </a:r>
            <a:endParaRPr lang="en-IN" sz="2800" b="1" dirty="0">
              <a:solidFill>
                <a:srgbClr val="C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463988" y="1471464"/>
            <a:ext cx="36004" cy="3888431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83968" y="1471463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11960" y="5333998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Arrow 19"/>
          <p:cNvSpPr/>
          <p:nvPr/>
        </p:nvSpPr>
        <p:spPr>
          <a:xfrm>
            <a:off x="3779912" y="3199654"/>
            <a:ext cx="68407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00FF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051720" y="2551584"/>
            <a:ext cx="1728192" cy="129614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As quickly as possible</a:t>
            </a:r>
            <a:endParaRPr lang="en-IN" sz="16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3335357"/>
            <a:ext cx="87484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Making information travel faster than flood water</a:t>
            </a:r>
            <a:endParaRPr lang="en-IN" sz="2800" b="1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267200" y="6122390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463988" y="5359894"/>
            <a:ext cx="36004" cy="762496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6936" y="5385295"/>
            <a:ext cx="336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As much time as possible before flood start</a:t>
            </a:r>
            <a:endParaRPr lang="en-IN" dirty="0">
              <a:solidFill>
                <a:srgbClr val="0000FF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3659324" y="5714998"/>
            <a:ext cx="68407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00FF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-17853" y="8509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084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4" grpId="0" animBg="1"/>
      <p:bldP spid="23" grpId="0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Management</a:t>
            </a:r>
            <a:endParaRPr lang="en-US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9204" y="979709"/>
            <a:ext cx="8960354" cy="772891"/>
          </a:xfrm>
        </p:spPr>
        <p:txBody>
          <a:bodyPr>
            <a:normAutofit fontScale="62500" lnSpcReduction="20000"/>
          </a:bodyPr>
          <a:lstStyle/>
          <a:p>
            <a:pPr marL="400050" lvl="1" indent="0">
              <a:buNone/>
            </a:pPr>
            <a:r>
              <a:rPr lang="en-IN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Developed Stream </a:t>
            </a:r>
            <a:r>
              <a:rPr lang="en-IN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 Forecasting and Reservoir Operation </a:t>
            </a:r>
            <a:endParaRPr lang="en-IN" sz="3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lvl="1" indent="0">
              <a:buNone/>
            </a:pPr>
            <a:r>
              <a:rPr lang="en-IN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 </a:t>
            </a:r>
            <a:r>
              <a:rPr lang="en-IN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Flood Management </a:t>
            </a:r>
            <a:r>
              <a:rPr lang="en-IN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 River Systems</a:t>
            </a:r>
            <a:endParaRPr lang="en-IN" sz="3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lvl="1" indent="0">
              <a:buNone/>
            </a:pPr>
            <a:endParaRPr lang="en-US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09650" lvl="1" indent="-609600">
              <a:buAutoNum type="alphaUcPeriod"/>
            </a:pPr>
            <a:endParaRPr lang="en-US" sz="1800" b="1" dirty="0"/>
          </a:p>
          <a:p>
            <a:pPr marL="1009650" lvl="1" indent="-609600">
              <a:buAutoNum type="alphaUcPeriod"/>
            </a:pPr>
            <a:endParaRPr lang="en-US" sz="1800" b="1" dirty="0" smtClean="0"/>
          </a:p>
          <a:p>
            <a:pPr marL="1009650" lvl="1" indent="-609600">
              <a:buAutoNum type="alphaUcPeriod"/>
            </a:pPr>
            <a:endParaRPr lang="en-US" sz="1800" b="1" dirty="0"/>
          </a:p>
          <a:p>
            <a:pPr marL="1009650" lvl="1" indent="-609600">
              <a:buAutoNum type="alphaUcPeriod"/>
            </a:pPr>
            <a:endParaRPr lang="en-US" sz="1800" b="1" dirty="0" smtClean="0"/>
          </a:p>
          <a:p>
            <a:pPr marL="1009650" lvl="1" indent="-609600">
              <a:buAutoNum type="alphaUcPeriod"/>
            </a:pPr>
            <a:endParaRPr lang="en-US" sz="1800" b="1" dirty="0"/>
          </a:p>
          <a:p>
            <a:pPr marL="1009650" lvl="1" indent="-609600">
              <a:buAutoNum type="alphaUcPeriod"/>
            </a:pPr>
            <a:endParaRPr lang="en-US" sz="1800" b="1" dirty="0" smtClean="0"/>
          </a:p>
          <a:p>
            <a:pPr marL="1009650" lvl="1" indent="-609600">
              <a:buAutoNum type="alphaUcPeriod"/>
            </a:pPr>
            <a:endParaRPr lang="en-US" sz="1800" b="1" dirty="0" smtClean="0"/>
          </a:p>
        </p:txBody>
      </p:sp>
      <p:grpSp>
        <p:nvGrpSpPr>
          <p:cNvPr id="18" name="Group 17"/>
          <p:cNvGrpSpPr/>
          <p:nvPr/>
        </p:nvGrpSpPr>
        <p:grpSpPr>
          <a:xfrm>
            <a:off x="200830" y="2209800"/>
            <a:ext cx="2849700" cy="3349056"/>
            <a:chOff x="1717707" y="1554146"/>
            <a:chExt cx="4648200" cy="5106782"/>
          </a:xfrm>
        </p:grpSpPr>
        <p:pic>
          <p:nvPicPr>
            <p:cNvPr id="12" name="Picture 3" descr="india-map-river-basin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7707" y="1611090"/>
              <a:ext cx="4648200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5"/>
            <p:cNvSpPr>
              <a:spLocks noChangeArrowheads="1"/>
            </p:cNvSpPr>
            <p:nvPr/>
          </p:nvSpPr>
          <p:spPr bwMode="auto">
            <a:xfrm>
              <a:off x="2895600" y="1828800"/>
              <a:ext cx="917448" cy="116147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5"/>
            <p:cNvSpPr>
              <a:spLocks noChangeArrowheads="1"/>
            </p:cNvSpPr>
            <p:nvPr/>
          </p:nvSpPr>
          <p:spPr bwMode="auto">
            <a:xfrm>
              <a:off x="2743200" y="4343400"/>
              <a:ext cx="917448" cy="116147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08334" y="2224872"/>
              <a:ext cx="2199476" cy="398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1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Bhakra</a:t>
              </a:r>
              <a:r>
                <a:rPr lang="en-IN" sz="11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– Beas Basin</a:t>
              </a:r>
              <a:endParaRPr lang="en-IN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42091" y="4712732"/>
              <a:ext cx="3098929" cy="398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1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Upper Krishna &amp; </a:t>
              </a:r>
              <a:r>
                <a:rPr lang="en-IN" sz="11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Bhima</a:t>
              </a:r>
              <a:r>
                <a:rPr lang="en-IN" sz="11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Basin</a:t>
              </a:r>
              <a:endParaRPr lang="en-IN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717707" y="1554146"/>
              <a:ext cx="990600" cy="6707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5" r="5870" b="11528"/>
          <a:stretch/>
        </p:blipFill>
        <p:spPr>
          <a:xfrm>
            <a:off x="3293095" y="1864035"/>
            <a:ext cx="5798455" cy="433548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0" name="Straight Connector 19"/>
          <p:cNvCxnSpPr/>
          <p:nvPr/>
        </p:nvCxnSpPr>
        <p:spPr>
          <a:xfrm>
            <a:off x="-31330" y="8518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7772400" y="3061558"/>
            <a:ext cx="943465" cy="38085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228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600" y="0"/>
            <a:ext cx="6007100" cy="855111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Flood disasters in Maharashtra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" y="116632"/>
            <a:ext cx="3433020" cy="42092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71542" y="3472934"/>
            <a:ext cx="5672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Maharashtra: Krishna-Bhima basins floods 2006</a:t>
            </a:r>
            <a:endParaRPr lang="en-IN" sz="2400" b="1" dirty="0"/>
          </a:p>
        </p:txBody>
      </p:sp>
      <p:pic>
        <p:nvPicPr>
          <p:cNvPr id="17" name="Picture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4957" y="685800"/>
            <a:ext cx="3529043" cy="2667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27277812"/>
              </p:ext>
            </p:extLst>
          </p:nvPr>
        </p:nvGraphicFramePr>
        <p:xfrm>
          <a:off x="2381123" y="3854776"/>
          <a:ext cx="6762877" cy="30310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5035"/>
                <a:gridCol w="2428921"/>
                <a:gridCol w="2428921"/>
              </a:tblGrid>
              <a:tr h="1121391">
                <a:tc>
                  <a:txBody>
                    <a:bodyPr/>
                    <a:lstStyle/>
                    <a:p>
                      <a:pPr marL="177800" marR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r>
                        <a:rPr lang="en-US" sz="2400" dirty="0" smtClean="0">
                          <a:effectLst/>
                        </a:rPr>
                        <a:t>Districts </a:t>
                      </a:r>
                      <a:endParaRPr lang="en-US" sz="2800" dirty="0">
                        <a:effectLst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Total </a:t>
                      </a:r>
                      <a:r>
                        <a:rPr lang="en-US" sz="2400" dirty="0" smtClean="0">
                          <a:effectLst/>
                        </a:rPr>
                        <a:t>Loss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2006</a:t>
                      </a:r>
                      <a:endParaRPr lang="en-US" sz="2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INR </a:t>
                      </a:r>
                      <a:r>
                        <a:rPr lang="en-US" sz="2400" dirty="0" smtClean="0">
                          <a:effectLst/>
                        </a:rPr>
                        <a:t>(Crore)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Human</a:t>
                      </a:r>
                      <a:r>
                        <a:rPr lang="en-US" sz="28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 losses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9525" marB="0" anchor="ctr"/>
                </a:tc>
              </a:tr>
              <a:tr h="33221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Satara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54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23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9525" marB="0" anchor="ctr"/>
                </a:tc>
              </a:tr>
              <a:tr h="33221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Sangli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99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19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9525" marB="0" anchor="ctr"/>
                </a:tc>
              </a:tr>
              <a:tr h="3649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Kolhapur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238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26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9525" marB="0" anchor="ctr"/>
                </a:tc>
              </a:tr>
              <a:tr h="6009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C00000"/>
                          </a:solidFill>
                          <a:effectLst/>
                        </a:rPr>
                        <a:t>Total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</a:rPr>
                        <a:t>393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MS Mincho"/>
                        </a:rPr>
                        <a:t>78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4489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://www.indiawaterportal.org/sites/indiawaterportal.org/files/images/indus_basin.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236" y="2971800"/>
            <a:ext cx="6781800" cy="52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5"/>
          <p:cNvGrpSpPr/>
          <p:nvPr/>
        </p:nvGrpSpPr>
        <p:grpSpPr>
          <a:xfrm>
            <a:off x="276651" y="933529"/>
            <a:ext cx="2286000" cy="1950660"/>
            <a:chOff x="381000" y="457200"/>
            <a:chExt cx="2286000" cy="1950660"/>
          </a:xfrm>
        </p:grpSpPr>
        <p:sp>
          <p:nvSpPr>
            <p:cNvPr id="10" name="TextBox 9"/>
            <p:cNvSpPr txBox="1"/>
            <p:nvPr/>
          </p:nvSpPr>
          <p:spPr>
            <a:xfrm>
              <a:off x="381000" y="457200"/>
              <a:ext cx="2286000" cy="52322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cap="small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Problem</a:t>
              </a:r>
              <a:endParaRPr lang="en-US" sz="2800" b="1" cap="sm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" y="838200"/>
              <a:ext cx="2286000" cy="156966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  <a:p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Data across the country is not </a:t>
              </a:r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freely available</a:t>
              </a:r>
              <a:endPara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848401" y="912306"/>
            <a:ext cx="24384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 Intervention</a:t>
            </a:r>
            <a:endParaRPr lang="en-US" sz="28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00350" y="1917816"/>
            <a:ext cx="2571750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Satellite based information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34451" y="912306"/>
            <a:ext cx="32766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Example Outcome</a:t>
            </a:r>
            <a:endParaRPr lang="en-US" sz="28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34451" y="1594651"/>
            <a:ext cx="3276600" cy="16312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Improved spatial assessment of Snowmelt, rainfall and climate forecast including the areas outside the country.</a:t>
            </a:r>
          </a:p>
        </p:txBody>
      </p:sp>
      <p:sp>
        <p:nvSpPr>
          <p:cNvPr id="16" name="Pentagon 15"/>
          <p:cNvSpPr/>
          <p:nvPr/>
        </p:nvSpPr>
        <p:spPr>
          <a:xfrm>
            <a:off x="2562651" y="1140906"/>
            <a:ext cx="381000" cy="30480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5229651" y="1140906"/>
            <a:ext cx="381000" cy="30480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6991" y="3500603"/>
            <a:ext cx="257175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Monitoring systems are not enough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-10236" y="722553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10236" y="160315"/>
            <a:ext cx="9144000" cy="554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does not follow the administration boundary and </a:t>
            </a:r>
          </a:p>
          <a:p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is water information</a:t>
            </a:r>
          </a:p>
        </p:txBody>
      </p:sp>
      <p:pic>
        <p:nvPicPr>
          <p:cNvPr id="22" name="Picture 2" descr="https://www.southasiawaterinitiative.org/sites/sawi/files/Indus%20Basin%20Map%20Feb%20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704531"/>
            <a:ext cx="5215903" cy="365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www.southasiawaterinitiative.org/sites/sawi/files/Indus%20Basin%20Map%20Feb%20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1442" y="3962400"/>
            <a:ext cx="2707379" cy="189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627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9792" y="-53139"/>
            <a:ext cx="9163792" cy="967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sz="32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Satellite based information has no </a:t>
            </a:r>
          </a:p>
          <a:p>
            <a:pPr>
              <a:spcBef>
                <a:spcPts val="0"/>
              </a:spcBef>
              <a:defRPr/>
            </a:pPr>
            <a:r>
              <a:rPr lang="en-US" sz="32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administrative boundaries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-31330" y="9144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598" y="1172860"/>
            <a:ext cx="3955690" cy="33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12746" y="984683"/>
            <a:ext cx="383065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1800" b="1" dirty="0"/>
              <a:t>Satellite Precipitation (TRMM</a:t>
            </a:r>
            <a:r>
              <a:rPr lang="en-GB" sz="1800" dirty="0"/>
              <a:t>)</a:t>
            </a:r>
            <a:endParaRPr lang="en-US" sz="18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121" y="3657931"/>
            <a:ext cx="3922168" cy="327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6289" y="3445275"/>
            <a:ext cx="4359945" cy="34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366496" y="3128236"/>
            <a:ext cx="2993932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1800" b="1" dirty="0"/>
              <a:t>Snow Cover </a:t>
            </a:r>
            <a:r>
              <a:rPr lang="en-GB" sz="1800" b="1" dirty="0" smtClean="0"/>
              <a:t>and temperature (MODIS</a:t>
            </a:r>
            <a:r>
              <a:rPr lang="en-GB" sz="1800" b="1" dirty="0"/>
              <a:t>)</a:t>
            </a:r>
            <a:endParaRPr lang="en-US" sz="1800" b="1" dirty="0"/>
          </a:p>
        </p:txBody>
      </p:sp>
      <p:pic>
        <p:nvPicPr>
          <p:cNvPr id="15" name="Picture 2" descr="https://www.southasiawaterinitiative.org/sites/sawi/files/Indus%20Basin%20Map%20Feb%202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6496" y="977672"/>
            <a:ext cx="2707379" cy="189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12747" y="3516702"/>
            <a:ext cx="304368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1800" b="1" dirty="0"/>
              <a:t>Quantitative Precipitation Forecast from RIMES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xmlns="" val="411543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>
          <a:xfrm>
            <a:off x="298260" y="842455"/>
            <a:ext cx="2667000" cy="3483642"/>
            <a:chOff x="381000" y="457200"/>
            <a:chExt cx="2286000" cy="4004947"/>
          </a:xfrm>
        </p:grpSpPr>
        <p:sp>
          <p:nvSpPr>
            <p:cNvPr id="10" name="TextBox 9"/>
            <p:cNvSpPr txBox="1"/>
            <p:nvPr/>
          </p:nvSpPr>
          <p:spPr>
            <a:xfrm>
              <a:off x="381000" y="457200"/>
              <a:ext cx="2286000" cy="52322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cap="small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Problem</a:t>
              </a:r>
              <a:endParaRPr lang="en-US" sz="2800" b="1" cap="sm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" y="959197"/>
              <a:ext cx="2286000" cy="350295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Investment/</a:t>
              </a:r>
            </a:p>
            <a:p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development program without any consideration to linkages between upstream and downstream users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870010" y="821231"/>
            <a:ext cx="24384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 Intervention</a:t>
            </a:r>
            <a:endParaRPr lang="en-US" sz="28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51813" y="1762447"/>
            <a:ext cx="2571750" cy="19389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Decisions Support system for planning and management at River Basin scale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56060" y="821231"/>
            <a:ext cx="32766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Example Outcome</a:t>
            </a:r>
            <a:endParaRPr lang="en-US" sz="28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56060" y="1716202"/>
            <a:ext cx="32766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Improved design, cost effective and technically environmentally viable solutions</a:t>
            </a:r>
          </a:p>
        </p:txBody>
      </p:sp>
      <p:sp>
        <p:nvSpPr>
          <p:cNvPr id="16" name="Pentagon 15"/>
          <p:cNvSpPr/>
          <p:nvPr/>
        </p:nvSpPr>
        <p:spPr>
          <a:xfrm>
            <a:off x="2584260" y="1049831"/>
            <a:ext cx="381000" cy="30480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5251260" y="1049831"/>
            <a:ext cx="381000" cy="30480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821231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59424" y="152400"/>
            <a:ext cx="9144000" cy="554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 up and down before any decision: </a:t>
            </a:r>
          </a:p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in a river basin!</a:t>
            </a:r>
          </a:p>
        </p:txBody>
      </p:sp>
      <p:pic>
        <p:nvPicPr>
          <p:cNvPr id="20" name="Picture 8" descr="Pudur_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122" t="22903" r="4146" b="24194"/>
          <a:stretch>
            <a:fillRect/>
          </a:stretch>
        </p:blipFill>
        <p:spPr bwMode="auto">
          <a:xfrm>
            <a:off x="-31630" y="4326097"/>
            <a:ext cx="4505944" cy="198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Content Placeholder 4" descr="PAP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3769299"/>
            <a:ext cx="5087469" cy="3124644"/>
          </a:xfrm>
          <a:prstGeom prst="rect">
            <a:avLst/>
          </a:prstGeom>
        </p:spPr>
      </p:pic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1571604" y="5214950"/>
            <a:ext cx="6096000" cy="762000"/>
          </a:xfrm>
          <a:prstGeom prst="rect">
            <a:avLst/>
          </a:prstGeom>
          <a:solidFill>
            <a:srgbClr val="000099"/>
          </a:solidFill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32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Benefits of </a:t>
            </a:r>
            <a:r>
              <a:rPr lang="en-IN" sz="32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River Basin DSS</a:t>
            </a:r>
            <a:endParaRPr lang="en-IN" sz="32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4" name="Group 213"/>
          <p:cNvGrpSpPr>
            <a:grpSpLocks/>
          </p:cNvGrpSpPr>
          <p:nvPr/>
        </p:nvGrpSpPr>
        <p:grpSpPr bwMode="auto">
          <a:xfrm>
            <a:off x="1403350" y="2133600"/>
            <a:ext cx="6335713" cy="2447925"/>
            <a:chOff x="1202" y="663"/>
            <a:chExt cx="3991" cy="2450"/>
          </a:xfrm>
        </p:grpSpPr>
        <p:sp>
          <p:nvSpPr>
            <p:cNvPr id="25" name="Rectangle 214"/>
            <p:cNvSpPr>
              <a:spLocks noChangeArrowheads="1"/>
            </p:cNvSpPr>
            <p:nvPr/>
          </p:nvSpPr>
          <p:spPr bwMode="auto">
            <a:xfrm>
              <a:off x="1202" y="663"/>
              <a:ext cx="3991" cy="24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C00000"/>
                </a:solidFill>
                <a:latin typeface="Constantia" pitchFamily="18" charset="0"/>
              </a:endParaRPr>
            </a:p>
          </p:txBody>
        </p:sp>
        <p:sp>
          <p:nvSpPr>
            <p:cNvPr id="26" name="WordArt 215"/>
            <p:cNvSpPr>
              <a:spLocks noChangeArrowheads="1" noChangeShapeType="1" noTextEdit="1"/>
            </p:cNvSpPr>
            <p:nvPr/>
          </p:nvSpPr>
          <p:spPr bwMode="auto">
            <a:xfrm>
              <a:off x="1247" y="981"/>
              <a:ext cx="3834" cy="1959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solidFill>
                    <a:srgbClr val="C00000"/>
                  </a:solidFill>
                  <a:latin typeface="Haettenschweiler"/>
                </a:rPr>
                <a:t>- IMPROVE LEAD TIME FROM HOURS TO DAYS</a:t>
              </a:r>
            </a:p>
            <a:p>
              <a:pPr algn="ctr"/>
              <a:r>
                <a:rPr lang="en-US" sz="3600" kern="10" dirty="0" smtClean="0">
                  <a:solidFill>
                    <a:srgbClr val="C00000"/>
                  </a:solidFill>
                  <a:latin typeface="Haettenschweiler"/>
                </a:rPr>
                <a:t>-MINIMIZE </a:t>
              </a:r>
              <a:r>
                <a:rPr lang="en-US" sz="3600" kern="10" dirty="0">
                  <a:solidFill>
                    <a:srgbClr val="C00000"/>
                  </a:solidFill>
                  <a:latin typeface="Haettenschweiler"/>
                </a:rPr>
                <a:t>THE WASTAGE OF WATER</a:t>
              </a:r>
            </a:p>
            <a:p>
              <a:pPr algn="ctr"/>
              <a:r>
                <a:rPr lang="en-US" sz="3600" kern="10" dirty="0">
                  <a:solidFill>
                    <a:srgbClr val="C00000"/>
                  </a:solidFill>
                  <a:latin typeface="Haettenschweiler"/>
                </a:rPr>
                <a:t>- MAXIMIZE THE ECONOMIC VALUE OF WATER</a:t>
              </a:r>
            </a:p>
            <a:p>
              <a:pPr algn="ctr"/>
              <a:r>
                <a:rPr lang="en-US" sz="3600" kern="10" dirty="0">
                  <a:solidFill>
                    <a:srgbClr val="C00000"/>
                  </a:solidFill>
                  <a:latin typeface="Haettenschweiler"/>
                </a:rPr>
                <a:t>- EASY, EFFECTIVE AND EFFICIENT MANAGEMENT</a:t>
              </a:r>
            </a:p>
            <a:p>
              <a:pPr algn="ctr"/>
              <a:r>
                <a:rPr lang="en-US" sz="3600" kern="10" dirty="0">
                  <a:solidFill>
                    <a:srgbClr val="C00000"/>
                  </a:solidFill>
                  <a:latin typeface="Haettenschweiler"/>
                </a:rPr>
                <a:t>   OF THE RIVER SYSTEM, RESERVOIRS, HYDROPOWER AND THE</a:t>
              </a:r>
            </a:p>
            <a:p>
              <a:pPr algn="ctr"/>
              <a:r>
                <a:rPr lang="en-US" sz="3600" kern="10" dirty="0">
                  <a:solidFill>
                    <a:srgbClr val="C00000"/>
                  </a:solidFill>
                  <a:latin typeface="Haettenschweiler"/>
                </a:rPr>
                <a:t>  VARIOUS HYDROLOGIC STRUCT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78904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" descr="Locations- Check da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4016125"/>
            <a:ext cx="3503240" cy="192012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Improved Design and Investment</a:t>
            </a:r>
            <a:endParaRPr lang="en-US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124200"/>
            <a:ext cx="7997940" cy="1752600"/>
          </a:xfrm>
        </p:spPr>
        <p:txBody>
          <a:bodyPr>
            <a:noAutofit/>
          </a:bodyPr>
          <a:lstStyle/>
          <a:p>
            <a:pPr lvl="1" indent="-342900" algn="just">
              <a:buFont typeface="Wingdings" panose="05000000000000000000" pitchFamily="2" charset="2"/>
              <a:buChar char="§"/>
            </a:pPr>
            <a:r>
              <a:rPr lang="en-IN" sz="2000" b="1" dirty="0" smtClean="0"/>
              <a:t>Tunnel proposed to link two reservoirs  upstream of Pune was stalled after because it was not found to augment the storage. </a:t>
            </a:r>
          </a:p>
          <a:p>
            <a:pPr lvl="1" indent="-342900" algn="just">
              <a:buFont typeface="Wingdings" panose="05000000000000000000" pitchFamily="2" charset="2"/>
              <a:buChar char="§"/>
            </a:pPr>
            <a:r>
              <a:rPr lang="en-IN" sz="2000" b="1" dirty="0" smtClean="0"/>
              <a:t>Pipeline in place of open channel has lead to </a:t>
            </a:r>
            <a:r>
              <a:rPr lang="en-IN" sz="2000" b="1" dirty="0"/>
              <a:t>saving </a:t>
            </a:r>
            <a:r>
              <a:rPr lang="en-US" sz="2000" b="1" dirty="0"/>
              <a:t>of 8.78 gigawatt hour/year and INR </a:t>
            </a:r>
            <a:r>
              <a:rPr lang="en-US" sz="2000" b="1" dirty="0" smtClean="0"/>
              <a:t>3.8 Crore </a:t>
            </a:r>
            <a:r>
              <a:rPr lang="en-US" sz="2000" b="1" dirty="0"/>
              <a:t>per </a:t>
            </a:r>
            <a:r>
              <a:rPr lang="en-US" sz="2000" b="1" dirty="0" smtClean="0"/>
              <a:t>year</a:t>
            </a:r>
            <a:endParaRPr lang="en-IN" sz="2000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304800" y="2590800"/>
            <a:ext cx="54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GB" sz="2400" b="1" dirty="0" smtClean="0">
                <a:solidFill>
                  <a:srgbClr val="C00000"/>
                </a:solidFill>
              </a:rPr>
              <a:t>Maharashtra (</a:t>
            </a:r>
            <a:r>
              <a:rPr lang="en-US" sz="2400" b="1" dirty="0">
                <a:solidFill>
                  <a:srgbClr val="C00000"/>
                </a:solidFill>
              </a:rPr>
              <a:t>Water supply for </a:t>
            </a:r>
            <a:r>
              <a:rPr lang="en-US" sz="2400" b="1" dirty="0" smtClean="0">
                <a:solidFill>
                  <a:srgbClr val="C00000"/>
                </a:solidFill>
              </a:rPr>
              <a:t>Pune)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1057" y="5274526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IN" sz="2000" b="1" dirty="0" smtClean="0"/>
              <a:t>Using </a:t>
            </a:r>
            <a:r>
              <a:rPr lang="en-IN" sz="2000" b="1" dirty="0"/>
              <a:t>GIS and DSS, located diversion system for flood in upstream of a city and minimized floods.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b="1" dirty="0" smtClean="0"/>
              <a:t>Kerala assessed the </a:t>
            </a:r>
            <a:r>
              <a:rPr lang="en-US" sz="2000" b="1" dirty="0"/>
              <a:t>feasibility of check dams for augmenting water supply to a major city and saved INR </a:t>
            </a:r>
            <a:r>
              <a:rPr lang="en-US" sz="2000" b="1" dirty="0" smtClean="0"/>
              <a:t>15 Crores.</a:t>
            </a:r>
            <a:endParaRPr lang="en-US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450409" y="4799957"/>
            <a:ext cx="25719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dirty="0" smtClean="0">
                <a:solidFill>
                  <a:srgbClr val="C00000"/>
                </a:solidFill>
              </a:rPr>
              <a:t>Kerala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914400"/>
            <a:ext cx="784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dirty="0" smtClean="0">
                <a:solidFill>
                  <a:srgbClr val="0000FF"/>
                </a:solidFill>
              </a:rPr>
              <a:t>Improved planning, design and cost-effective water investment through development of Tools like </a:t>
            </a:r>
            <a:r>
              <a:rPr lang="en-GB" sz="2400" b="1" dirty="0" smtClean="0">
                <a:solidFill>
                  <a:srgbClr val="C00000"/>
                </a:solidFill>
              </a:rPr>
              <a:t>Decision Support System </a:t>
            </a:r>
            <a:r>
              <a:rPr lang="en-GB" sz="2400" b="1" dirty="0" smtClean="0">
                <a:solidFill>
                  <a:srgbClr val="0000FF"/>
                </a:solidFill>
              </a:rPr>
              <a:t>(DSS) &amp; </a:t>
            </a:r>
            <a:r>
              <a:rPr lang="en-GB" sz="2400" b="1" dirty="0" smtClean="0">
                <a:solidFill>
                  <a:srgbClr val="C00000"/>
                </a:solidFill>
              </a:rPr>
              <a:t>Hydrological Design Aids </a:t>
            </a:r>
            <a:r>
              <a:rPr lang="en-GB" sz="2400" b="1" dirty="0" smtClean="0">
                <a:solidFill>
                  <a:srgbClr val="0000FF"/>
                </a:solidFill>
              </a:rPr>
              <a:t>(HDA)</a:t>
            </a:r>
            <a:endParaRPr lang="en-GB" sz="2400" b="1" dirty="0">
              <a:solidFill>
                <a:srgbClr val="0000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7853" y="8382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04800" y="2209800"/>
            <a:ext cx="54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IN" sz="2400" b="1" dirty="0" smtClean="0">
                <a:solidFill>
                  <a:srgbClr val="C00000"/>
                </a:solidFill>
              </a:rPr>
              <a:t>Examples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157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947" y="1042770"/>
            <a:ext cx="7446332" cy="581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226" y="4129878"/>
            <a:ext cx="4806324" cy="272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RM BHARDWAJ\Downloads\Patna_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2257" y="1042770"/>
            <a:ext cx="3399155" cy="30645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07982" y="1042770"/>
            <a:ext cx="2577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http://cpcb.rtwqms.com/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0" y="1676400"/>
            <a:ext cx="2806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b="1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-</a:t>
            </a:r>
            <a:endParaRPr lang="en-GB" b="1" kern="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Line Callout 2 7"/>
          <p:cNvSpPr/>
          <p:nvPr/>
        </p:nvSpPr>
        <p:spPr>
          <a:xfrm>
            <a:off x="3505200" y="2895599"/>
            <a:ext cx="2604356" cy="1414187"/>
          </a:xfrm>
          <a:prstGeom prst="borderCallout2">
            <a:avLst>
              <a:gd name="adj1" fmla="val 18750"/>
              <a:gd name="adj2" fmla="val 865"/>
              <a:gd name="adj3" fmla="val 18750"/>
              <a:gd name="adj4" fmla="val -16667"/>
              <a:gd name="adj5" fmla="val 90959"/>
              <a:gd name="adj6" fmla="val -6560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sz="1600" b="1" kern="0" dirty="0" smtClean="0">
                <a:solidFill>
                  <a:srgbClr val="0000FF"/>
                </a:solidFill>
                <a:latin typeface="Bookman Old Style" pitchFamily="18" charset="0"/>
              </a:rPr>
              <a:t>Used </a:t>
            </a:r>
            <a:r>
              <a:rPr lang="en-GB" sz="1600" b="1" kern="0" dirty="0">
                <a:solidFill>
                  <a:srgbClr val="0000FF"/>
                </a:solidFill>
                <a:latin typeface="Bookman Old Style" pitchFamily="18" charset="0"/>
              </a:rPr>
              <a:t>in </a:t>
            </a:r>
            <a:r>
              <a:rPr lang="en-GB" sz="1600" b="1" kern="0" dirty="0" smtClean="0">
                <a:solidFill>
                  <a:srgbClr val="0000FF"/>
                </a:solidFill>
                <a:latin typeface="Bookman Old Style" pitchFamily="18" charset="0"/>
              </a:rPr>
              <a:t>managing </a:t>
            </a:r>
            <a:r>
              <a:rPr lang="en-GB" sz="1600" b="1" kern="0" dirty="0">
                <a:solidFill>
                  <a:srgbClr val="0000FF"/>
                </a:solidFill>
                <a:latin typeface="Bookman Old Style" pitchFamily="18" charset="0"/>
              </a:rPr>
              <a:t>water quality during Kumbh </a:t>
            </a:r>
            <a:r>
              <a:rPr lang="en-GB" sz="1600" b="1" kern="0" dirty="0" smtClean="0">
                <a:solidFill>
                  <a:srgbClr val="0000FF"/>
                </a:solidFill>
                <a:latin typeface="Bookman Old Style" pitchFamily="18" charset="0"/>
              </a:rPr>
              <a:t>Fair served millions</a:t>
            </a:r>
            <a:r>
              <a:rPr lang="en-GB" b="1" kern="0" dirty="0" smtClean="0">
                <a:solidFill>
                  <a:srgbClr val="0000FF"/>
                </a:solidFill>
                <a:latin typeface="Bookman Old Style" pitchFamily="18" charset="0"/>
              </a:rPr>
              <a:t>. </a:t>
            </a:r>
            <a:endParaRPr lang="en-GB" b="1" kern="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914400" y="5512201"/>
            <a:ext cx="2245894" cy="844665"/>
          </a:xfrm>
          <a:prstGeom prst="wedgeRoundRectCallout">
            <a:avLst>
              <a:gd name="adj1" fmla="val -25907"/>
              <a:gd name="adj2" fmla="val -14311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kern="0" dirty="0" smtClean="0">
                <a:solidFill>
                  <a:srgbClr val="0000FF"/>
                </a:solidFill>
                <a:latin typeface="Bookman Old Style" pitchFamily="18" charset="0"/>
              </a:rPr>
              <a:t>Using </a:t>
            </a:r>
            <a:r>
              <a:rPr lang="en-US" sz="1600" b="1" kern="0" dirty="0">
                <a:solidFill>
                  <a:srgbClr val="0000FF"/>
                </a:solidFill>
                <a:latin typeface="Bookman Old Style" pitchFamily="18" charset="0"/>
              </a:rPr>
              <a:t>to monitor and manage water quality in Delhi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0"/>
            <a:ext cx="78792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kern="0" dirty="0">
                <a:solidFill>
                  <a:srgbClr val="C00000"/>
                </a:solidFill>
                <a:latin typeface="+mj-lt"/>
              </a:rPr>
              <a:t>Real </a:t>
            </a:r>
            <a:r>
              <a:rPr lang="en-US" sz="2800" b="1" kern="0" dirty="0" smtClean="0">
                <a:solidFill>
                  <a:srgbClr val="C00000"/>
                </a:solidFill>
                <a:latin typeface="+mj-lt"/>
              </a:rPr>
              <a:t>Time </a:t>
            </a:r>
            <a:r>
              <a:rPr lang="en-US" sz="2800" b="1" kern="0" dirty="0">
                <a:solidFill>
                  <a:srgbClr val="C00000"/>
                </a:solidFill>
                <a:latin typeface="+mj-lt"/>
              </a:rPr>
              <a:t>Water Quality Stations</a:t>
            </a:r>
            <a:br>
              <a:rPr lang="en-US" sz="2800" b="1" kern="0" dirty="0">
                <a:solidFill>
                  <a:srgbClr val="C00000"/>
                </a:solidFill>
                <a:latin typeface="+mj-lt"/>
              </a:rPr>
            </a:br>
            <a:r>
              <a:rPr lang="en-US" sz="2800" b="1" kern="0" dirty="0">
                <a:solidFill>
                  <a:srgbClr val="C00000"/>
                </a:solidFill>
                <a:latin typeface="+mj-lt"/>
              </a:rPr>
              <a:t>in Yamuna and Ganga Basin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-17853" y="9144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52400" y="4309786"/>
            <a:ext cx="8879659" cy="6771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1900" b="1" kern="0" dirty="0" smtClean="0">
                <a:solidFill>
                  <a:srgbClr val="C00000"/>
                </a:solidFill>
                <a:latin typeface="+mj-lt"/>
              </a:rPr>
              <a:t>Based on this experiences, under the Ganga Project by NMCG, 111 Real Time Monitoring stations are </a:t>
            </a:r>
            <a:r>
              <a:rPr lang="en-US" sz="1900" b="1" kern="0" dirty="0" smtClean="0">
                <a:solidFill>
                  <a:srgbClr val="C00000"/>
                </a:solidFill>
                <a:latin typeface="+mj-lt"/>
              </a:rPr>
              <a:t>being </a:t>
            </a:r>
            <a:r>
              <a:rPr lang="en-US" sz="1900" b="1" kern="0" dirty="0" smtClean="0">
                <a:solidFill>
                  <a:srgbClr val="C00000"/>
                </a:solidFill>
                <a:latin typeface="+mj-lt"/>
              </a:rPr>
              <a:t>planned along the main stem of Ganga River</a:t>
            </a:r>
            <a:endParaRPr lang="en-US" sz="1900" b="1" kern="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135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Groundwater </a:t>
            </a:r>
            <a:r>
              <a:rPr lang="en-GB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</a:t>
            </a:r>
            <a:endParaRPr lang="en-GB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68" t="9269" r="21733" b="17511"/>
          <a:stretch/>
        </p:blipFill>
        <p:spPr>
          <a:xfrm>
            <a:off x="357158" y="2071678"/>
            <a:ext cx="2659764" cy="3107449"/>
          </a:xfrm>
          <a:prstGeom prst="rect">
            <a:avLst/>
          </a:prstGeom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-17853" y="8382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28601" y="956215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IN" sz="2000" b="1" dirty="0">
                <a:solidFill>
                  <a:srgbClr val="0000FF"/>
                </a:solidFill>
              </a:rPr>
              <a:t>Aquifer Mapping carried out using </a:t>
            </a:r>
            <a:r>
              <a:rPr lang="en-IN" sz="2000" b="1" dirty="0" smtClean="0">
                <a:solidFill>
                  <a:srgbClr val="0000FF"/>
                </a:solidFill>
              </a:rPr>
              <a:t>advanced </a:t>
            </a:r>
            <a:r>
              <a:rPr lang="en-IN" sz="2000" b="1" dirty="0" err="1" smtClean="0">
                <a:solidFill>
                  <a:srgbClr val="0000FF"/>
                </a:solidFill>
              </a:rPr>
              <a:t>goephysical</a:t>
            </a:r>
            <a:r>
              <a:rPr lang="en-IN" sz="2000" b="1" dirty="0" smtClean="0">
                <a:solidFill>
                  <a:srgbClr val="0000FF"/>
                </a:solidFill>
              </a:rPr>
              <a:t> </a:t>
            </a:r>
            <a:r>
              <a:rPr lang="en-IN" sz="2000" b="1" dirty="0" smtClean="0">
                <a:solidFill>
                  <a:srgbClr val="0000FF"/>
                </a:solidFill>
              </a:rPr>
              <a:t>techniques </a:t>
            </a:r>
            <a:r>
              <a:rPr lang="en-IN" sz="2000" b="1" dirty="0">
                <a:solidFill>
                  <a:srgbClr val="0000FF"/>
                </a:solidFill>
              </a:rPr>
              <a:t>including heliborne techniques </a:t>
            </a:r>
            <a:r>
              <a:rPr lang="en-IN" sz="2000" b="1" dirty="0" smtClean="0">
                <a:solidFill>
                  <a:srgbClr val="0000FF"/>
                </a:solidFill>
              </a:rPr>
              <a:t> - carried out first time in India.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86182" y="1798630"/>
            <a:ext cx="5281618" cy="37087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000" b="1" i="1" dirty="0" smtClean="0">
                <a:solidFill>
                  <a:srgbClr val="FF0000"/>
                </a:solidFill>
              </a:rPr>
              <a:t>Key highlights</a:t>
            </a:r>
            <a:r>
              <a:rPr lang="en-GB" sz="2000" b="1" i="1" dirty="0" smtClean="0">
                <a:solidFill>
                  <a:srgbClr val="FF0000"/>
                </a:solidFill>
              </a:rPr>
              <a:t>:</a:t>
            </a:r>
          </a:p>
          <a:p>
            <a:endParaRPr lang="en-GB" sz="2000" b="1" i="1" dirty="0" smtClean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2000" b="1" i="1" dirty="0" smtClean="0"/>
              <a:t>Several new techniques Piloted for the first time in the country.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2000" b="1" i="1" dirty="0" smtClean="0"/>
              <a:t>Findings of the Pilot Project shall be a Major input to the National Project on Aquifer Mapping &amp; Management (NAQUIM)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2000" b="1" i="1" dirty="0" smtClean="0"/>
              <a:t>Faster </a:t>
            </a:r>
            <a:r>
              <a:rPr lang="en-GB" sz="2000" b="1" i="1" dirty="0" smtClean="0"/>
              <a:t>and accurate in data acquisition.</a:t>
            </a:r>
            <a:endParaRPr lang="en-GB" sz="2000" b="1" i="1" dirty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2000" b="1" i="1" dirty="0" err="1" smtClean="0"/>
              <a:t>Heliborne</a:t>
            </a:r>
            <a:r>
              <a:rPr lang="en-GB" sz="2000" b="1" i="1" dirty="0" smtClean="0"/>
              <a:t> survey is found to be Cost </a:t>
            </a:r>
            <a:r>
              <a:rPr lang="en-GB" sz="2000" b="1" i="1" dirty="0" smtClean="0"/>
              <a:t>effective compared to other </a:t>
            </a:r>
            <a:r>
              <a:rPr lang="en-GB" sz="2000" b="1" i="1" dirty="0" smtClean="0"/>
              <a:t>methods for </a:t>
            </a:r>
            <a:r>
              <a:rPr lang="en-GB" sz="2000" b="1" i="1" u="sng" dirty="0" smtClean="0"/>
              <a:t>same number of data points</a:t>
            </a:r>
            <a:r>
              <a:rPr lang="en-GB" sz="2000" b="1" i="1" dirty="0" smtClean="0"/>
              <a:t>.</a:t>
            </a:r>
            <a:endParaRPr lang="en-GB" sz="2000" b="1" i="1" dirty="0"/>
          </a:p>
        </p:txBody>
      </p:sp>
    </p:spTree>
    <p:extLst>
      <p:ext uri="{BB962C8B-B14F-4D97-AF65-F5344CB8AC3E}">
        <p14:creationId xmlns:p14="http://schemas.microsoft.com/office/powerpoint/2010/main" xmlns="" val="135340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5" y="156896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Aquifer Mapping: CGWB and NGRI</a:t>
            </a:r>
            <a:b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Six Pilot sites (Area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Km)</a:t>
            </a:r>
          </a:p>
        </p:txBody>
      </p:sp>
      <p:pic>
        <p:nvPicPr>
          <p:cNvPr id="2051" name="Picture 3" descr="http://aquiferindia.org/images/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29" y="1600200"/>
            <a:ext cx="3999669" cy="429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quiferindia.org/images/bullet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5438" y="1600200"/>
            <a:ext cx="1905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aquiferindia.org/images/bullet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5438" y="1600200"/>
            <a:ext cx="1905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aquiferindia.org/images/bullet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5438" y="1600200"/>
            <a:ext cx="1905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aquiferindia.org/images/bullet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5438" y="1600200"/>
            <a:ext cx="1905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aquiferindia.org/images/bullet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5438" y="1600200"/>
            <a:ext cx="1905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3564" y="6211669"/>
            <a:ext cx="3700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http://</a:t>
            </a:r>
            <a:r>
              <a:rPr lang="en-US" sz="2800" b="1" dirty="0" smtClean="0">
                <a:solidFill>
                  <a:srgbClr val="C00000"/>
                </a:solidFill>
              </a:rPr>
              <a:t>aquiferindia.org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11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691701"/>
              </p:ext>
            </p:extLst>
          </p:nvPr>
        </p:nvGraphicFramePr>
        <p:xfrm>
          <a:off x="4028698" y="1263173"/>
          <a:ext cx="5181600" cy="5348606"/>
        </p:xfrm>
        <a:graphic>
          <a:graphicData uri="http://schemas.openxmlformats.org/drawingml/2006/table">
            <a:tbl>
              <a:tblPr/>
              <a:tblGrid>
                <a:gridCol w="4351218"/>
                <a:gridCol w="830382"/>
              </a:tblGrid>
              <a:tr h="960438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Times New Roman" pitchFamily="18" charset="0"/>
                        </a:rPr>
                        <a:t>Baswa-Bandikui</a:t>
                      </a: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Times New Roman" pitchFamily="18" charset="0"/>
                        </a:rPr>
                        <a:t> Watershed, </a:t>
                      </a:r>
                      <a:r>
                        <a:rPr kumimoji="0" lang="en-GB" altLang="zh-CN" sz="18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Times New Roman" pitchFamily="18" charset="0"/>
                        </a:rPr>
                        <a:t>Dausa</a:t>
                      </a: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Times New Roman" pitchFamily="18" charset="0"/>
                        </a:rPr>
                        <a:t> District, </a:t>
                      </a: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Times New Roman" pitchFamily="18" charset="0"/>
                        </a:rPr>
                        <a:t>Rajasthan</a:t>
                      </a: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Times New Roman" pitchFamily="18" charset="0"/>
                        </a:rPr>
                        <a:t> – </a:t>
                      </a: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 I – AQRAJ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sym typeface="Calibri" pitchFamily="34" charset="0"/>
                        </a:rPr>
                        <a:t>598</a:t>
                      </a:r>
                      <a:endParaRPr kumimoji="0" lang="en-GB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SimSun" pitchFamily="2" charset="-122"/>
                        <a:sym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0438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Maner-Khagaul</a:t>
                      </a: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 Area, Patna Dist, </a:t>
                      </a: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Bihar</a:t>
                      </a: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  II – AQBHR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sym typeface="Calibri" pitchFamily="34" charset="0"/>
                        </a:rPr>
                        <a:t>521</a:t>
                      </a:r>
                      <a:endParaRPr kumimoji="0" lang="en-GB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SimSun" pitchFamily="2" charset="-122"/>
                        <a:sym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Watershed Nagpur district, </a:t>
                      </a: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Maharashtra </a:t>
                      </a: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-  III – AQMAH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sym typeface="Calibri" pitchFamily="34" charset="0"/>
                        </a:rPr>
                        <a:t>360</a:t>
                      </a:r>
                      <a:endParaRPr kumimoji="0" lang="en-GB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SimSun" pitchFamily="2" charset="-122"/>
                        <a:sym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Parts of </a:t>
                      </a:r>
                      <a:r>
                        <a:rPr kumimoji="0" lang="en-GB" altLang="zh-CN" sz="18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Tumkur</a:t>
                      </a: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 District, </a:t>
                      </a: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Karnataka	 -  </a:t>
                      </a: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IV – AQKAR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sym typeface="Calibri" pitchFamily="34" charset="0"/>
                        </a:rPr>
                        <a:t>376</a:t>
                      </a:r>
                      <a:endParaRPr kumimoji="0" lang="en-GB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SimSun" pitchFamily="2" charset="-122"/>
                        <a:sym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Lower </a:t>
                      </a:r>
                      <a:r>
                        <a:rPr kumimoji="0" lang="en-GB" altLang="zh-CN" sz="18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Vellar</a:t>
                      </a: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, </a:t>
                      </a:r>
                      <a:r>
                        <a:rPr kumimoji="0" lang="en-GB" altLang="zh-CN" sz="18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Cuddalore</a:t>
                      </a: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 district, </a:t>
                      </a: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Tamil Nadu</a:t>
                      </a: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 -  V – AQTND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sym typeface="Calibri" pitchFamily="34" charset="0"/>
                        </a:rPr>
                        <a:t>344</a:t>
                      </a:r>
                      <a:endParaRPr kumimoji="0" lang="en-GB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SimSun" pitchFamily="2" charset="-122"/>
                        <a:sym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0" rtl="0" eaLnBrk="1" fontAlgn="base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Part of </a:t>
                      </a:r>
                      <a:r>
                        <a:rPr kumimoji="0" lang="en-GB" altLang="zh-CN" sz="18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Thar</a:t>
                      </a: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 Desert, </a:t>
                      </a:r>
                      <a:r>
                        <a:rPr kumimoji="0" lang="en-GB" altLang="zh-CN" sz="18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Jaisalmar</a:t>
                      </a: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 District, </a:t>
                      </a: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Rajasthan</a:t>
                      </a:r>
                      <a:r>
                        <a:rPr kumimoji="0" lang="en-GB" altLang="zh-CN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cs typeface="+mn-cs"/>
                          <a:sym typeface="Calibri" pitchFamily="34" charset="0"/>
                        </a:rPr>
                        <a:t>. -  VI – AQDRT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SimSun" pitchFamily="2" charset="-122"/>
                          <a:sym typeface="Calibri" pitchFamily="34" charset="0"/>
                        </a:rPr>
                        <a:t>675</a:t>
                      </a:r>
                      <a:endParaRPr kumimoji="0" lang="en-GB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SimSun" pitchFamily="2" charset="-122"/>
                        <a:sym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-17853" y="8382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8006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31330" y="8382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IndianEmbl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330" y="-650898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3620" y="137509"/>
            <a:ext cx="9144000" cy="554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Highlights of Hydrology Project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0409" y="1600200"/>
            <a:ext cx="8155578" cy="4953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Improved water resources assessment with the Hydro-met system: Introduction of real time Hydro-met for reliable and timely data.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b="1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00009E"/>
                </a:solidFill>
              </a:rPr>
              <a:t>Improved accessibility and dissemination to data by users: Web-Based software for Standardization of database.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b="1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Tool and applications for inter-</a:t>
            </a:r>
            <a:r>
              <a:rPr lang="en-US" b="1" dirty="0" err="1" smtClean="0"/>
              <a:t>sectoral</a:t>
            </a:r>
            <a:r>
              <a:rPr lang="en-US" b="1" dirty="0" smtClean="0"/>
              <a:t> water allocation, management and planning investment: Integrated river basin management system.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b="1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00009E"/>
                </a:solidFill>
              </a:rPr>
              <a:t>Flood Management: Early warning system and Reservoir operation system.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b="1" dirty="0" smtClean="0"/>
          </a:p>
          <a:p>
            <a:pPr>
              <a:buFont typeface="Wingdings" panose="05000000000000000000" pitchFamily="2" charset="2"/>
              <a:buChar char="q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3007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31330" y="8382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IndianEmbl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330" y="-650898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3620" y="137509"/>
            <a:ext cx="9144000" cy="554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Achievements under </a:t>
            </a:r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Hydrology Project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0409" y="1357298"/>
            <a:ext cx="8155578" cy="4953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b="1" dirty="0" smtClean="0"/>
              <a:t>Tangible and non tangible…!</a:t>
            </a:r>
          </a:p>
          <a:p>
            <a:pPr>
              <a:buFont typeface="Wingdings" panose="05000000000000000000" pitchFamily="2" charset="2"/>
              <a:buChar char="q"/>
            </a:pPr>
            <a:endParaRPr lang="en-US" b="1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National/Central/basin level</a:t>
            </a:r>
          </a:p>
          <a:p>
            <a:pPr lvl="1">
              <a:buFont typeface="Courier New" pitchFamily="49" charset="0"/>
              <a:buChar char="o"/>
            </a:pPr>
            <a:r>
              <a:rPr lang="en-US" b="1" dirty="0" smtClean="0"/>
              <a:t>Policy formulation</a:t>
            </a:r>
          </a:p>
          <a:p>
            <a:pPr lvl="1">
              <a:buFont typeface="Courier New" pitchFamily="49" charset="0"/>
              <a:buChar char="o"/>
            </a:pPr>
            <a:r>
              <a:rPr lang="en-US" b="1" dirty="0" smtClean="0"/>
              <a:t>Assessment</a:t>
            </a:r>
          </a:p>
          <a:p>
            <a:pPr lvl="1">
              <a:buFont typeface="Courier New" pitchFamily="49" charset="0"/>
              <a:buChar char="o"/>
            </a:pPr>
            <a:r>
              <a:rPr lang="en-US" b="1" dirty="0" smtClean="0"/>
              <a:t>Planning</a:t>
            </a:r>
          </a:p>
          <a:p>
            <a:pPr lvl="1">
              <a:buFont typeface="Courier New" pitchFamily="49" charset="0"/>
              <a:buChar char="o"/>
            </a:pPr>
            <a:r>
              <a:rPr lang="en-US" b="1" dirty="0" smtClean="0"/>
              <a:t>Design</a:t>
            </a:r>
          </a:p>
          <a:p>
            <a:pPr lvl="1">
              <a:buFont typeface="Courier New" pitchFamily="49" charset="0"/>
              <a:buChar char="o"/>
            </a:pPr>
            <a:r>
              <a:rPr lang="en-US" b="1" dirty="0" smtClean="0"/>
              <a:t>Management </a:t>
            </a:r>
          </a:p>
          <a:p>
            <a:pPr lvl="1">
              <a:buFont typeface="Courier New" pitchFamily="49" charset="0"/>
              <a:buChar char="o"/>
            </a:pPr>
            <a:r>
              <a:rPr lang="en-US" b="1" dirty="0" smtClean="0"/>
              <a:t>Reporting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b="1" dirty="0" smtClean="0"/>
          </a:p>
          <a:p>
            <a:pPr lvl="1">
              <a:buFont typeface="Wingdings" panose="05000000000000000000" pitchFamily="2" charset="2"/>
              <a:buChar char="q"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13007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31330" y="8382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IndianEmbl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330" y="-650898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3620" y="137509"/>
            <a:ext cx="9144000" cy="554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Achievements under </a:t>
            </a:r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Hydrology Project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0409" y="1600200"/>
            <a:ext cx="8155578" cy="4953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 State/basin level</a:t>
            </a:r>
          </a:p>
          <a:p>
            <a:pPr lvl="1">
              <a:buFont typeface="Courier New" pitchFamily="49" charset="0"/>
              <a:buChar char="o"/>
            </a:pPr>
            <a:r>
              <a:rPr lang="en-US" b="1" dirty="0" smtClean="0">
                <a:solidFill>
                  <a:srgbClr val="00009E"/>
                </a:solidFill>
              </a:rPr>
              <a:t>State Water Plans and Policies </a:t>
            </a:r>
            <a:r>
              <a:rPr lang="en-US" b="1" dirty="0" smtClean="0">
                <a:solidFill>
                  <a:srgbClr val="00009E"/>
                </a:solidFill>
              </a:rPr>
              <a:t>Assessment</a:t>
            </a:r>
          </a:p>
          <a:p>
            <a:pPr lvl="1"/>
            <a:r>
              <a:rPr lang="en-US" b="1" dirty="0" smtClean="0"/>
              <a:t>	Maharashtra – State Water Plan</a:t>
            </a:r>
          </a:p>
          <a:p>
            <a:pPr lvl="1"/>
            <a:r>
              <a:rPr lang="en-US" b="1" dirty="0" smtClean="0"/>
              <a:t>	</a:t>
            </a:r>
            <a:r>
              <a:rPr lang="en-US" b="1" dirty="0" smtClean="0"/>
              <a:t>Karnataka – Ground Water Policy</a:t>
            </a:r>
          </a:p>
          <a:p>
            <a:pPr lvl="1"/>
            <a:r>
              <a:rPr lang="en-US" b="1" dirty="0" smtClean="0"/>
              <a:t>	BBMB – signed an </a:t>
            </a:r>
            <a:r>
              <a:rPr lang="en-US" b="1" dirty="0" err="1" smtClean="0"/>
              <a:t>MoU</a:t>
            </a:r>
            <a:r>
              <a:rPr lang="en-US" b="1" dirty="0" smtClean="0"/>
              <a:t> for sharing data with upper riparian States</a:t>
            </a:r>
          </a:p>
          <a:p>
            <a:pPr lvl="1">
              <a:buNone/>
            </a:pPr>
            <a:endParaRPr lang="en-US" b="1" dirty="0" smtClean="0"/>
          </a:p>
          <a:p>
            <a:pPr lvl="1">
              <a:buFont typeface="Wingdings" panose="05000000000000000000" pitchFamily="2" charset="2"/>
              <a:buChar char="q"/>
            </a:pPr>
            <a:endParaRPr lang="en-US" b="1" dirty="0" smtClean="0"/>
          </a:p>
          <a:p>
            <a:pPr lvl="1">
              <a:buFont typeface="Wingdings" panose="05000000000000000000" pitchFamily="2" charset="2"/>
              <a:buChar char="q"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13007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-2729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Floods in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Bhakra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–Beas System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http://i.ytimg.com/vi/O2_UOGR6NhY/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999" y="1219200"/>
            <a:ext cx="4210051" cy="315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6191" y="1490660"/>
            <a:ext cx="38100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3657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69828674"/>
              </p:ext>
            </p:extLst>
          </p:nvPr>
        </p:nvGraphicFramePr>
        <p:xfrm>
          <a:off x="3788390" y="4648200"/>
          <a:ext cx="5257801" cy="40062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7508"/>
                <a:gridCol w="1354282"/>
                <a:gridCol w="2076011"/>
              </a:tblGrid>
              <a:tr h="939165">
                <a:tc>
                  <a:txBody>
                    <a:bodyPr/>
                    <a:lstStyle/>
                    <a:p>
                      <a:pPr marL="177800" marR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r>
                        <a:rPr lang="en-US" sz="2400" dirty="0" smtClean="0">
                          <a:effectLst/>
                        </a:rPr>
                        <a:t>Year </a:t>
                      </a:r>
                      <a:endParaRPr lang="en-US" sz="2800" dirty="0">
                        <a:effectLst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Inflow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(MCM)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Total Loss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(INR Crore)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9525" marB="0" anchor="ctr"/>
                </a:tc>
              </a:tr>
              <a:tr h="47536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2007-10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effectLst/>
                        </a:rPr>
                        <a:t>11,181-16,354</a:t>
                      </a:r>
                      <a:endParaRPr lang="en-US" sz="44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effectLst/>
                        </a:rPr>
                        <a:t>54 -239</a:t>
                      </a:r>
                      <a:endParaRPr lang="en-US" sz="44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9525" marB="0" anchor="ctr"/>
                </a:tc>
              </a:tr>
              <a:tr h="6096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effectLst/>
                        </a:rPr>
                        <a:t>2013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effectLst/>
                        </a:rPr>
                        <a:t>(post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effectLst/>
                        </a:rPr>
                        <a:t>project)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15,391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MS Mincho"/>
                        </a:rPr>
                        <a:t>No loss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6864" y="3532692"/>
            <a:ext cx="8950847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 smtClean="0">
                <a:solidFill>
                  <a:srgbClr val="0000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flood damage across the country are in the range of INR 6000 crore/year</a:t>
            </a:r>
            <a:endParaRPr lang="en-US" sz="2800" b="1" dirty="0">
              <a:solidFill>
                <a:srgbClr val="0000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31330" y="9144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19100" y="4648200"/>
            <a:ext cx="3124200" cy="14142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Bhakra</a:t>
            </a:r>
            <a:r>
              <a: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-Beas </a:t>
            </a:r>
            <a:r>
              <a:rPr lang="en-GB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</a:p>
          <a:p>
            <a:pPr algn="ctr">
              <a:defRPr/>
            </a:pPr>
            <a:r>
              <a:rPr lang="en-GB" sz="1600" b="1" dirty="0">
                <a:solidFill>
                  <a:srgbClr val="0000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Storage &gt; 18.19 BCM</a:t>
            </a:r>
          </a:p>
          <a:p>
            <a:pPr algn="ctr">
              <a:defRPr/>
            </a:pPr>
            <a:r>
              <a:rPr lang="en-GB" sz="1600" b="1" dirty="0" smtClean="0">
                <a:solidFill>
                  <a:srgbClr val="0000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Hydropower </a:t>
            </a:r>
            <a:r>
              <a:rPr lang="en-GB" sz="1600" b="1" dirty="0">
                <a:solidFill>
                  <a:srgbClr val="0000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 2877 </a:t>
            </a:r>
            <a:r>
              <a:rPr lang="en-GB" sz="1600" b="1" dirty="0" smtClean="0">
                <a:solidFill>
                  <a:srgbClr val="0000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</a:t>
            </a:r>
          </a:p>
          <a:p>
            <a:pPr algn="ctr">
              <a:defRPr/>
            </a:pPr>
            <a:r>
              <a:rPr lang="en-GB" sz="1600" b="1" dirty="0" smtClean="0">
                <a:solidFill>
                  <a:srgbClr val="0000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(~INR 9000 crore)</a:t>
            </a:r>
            <a:endParaRPr lang="en-GB" sz="1600" b="1" dirty="0">
              <a:solidFill>
                <a:srgbClr val="0000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GB" sz="1600" b="1" dirty="0" smtClean="0">
                <a:solidFill>
                  <a:srgbClr val="0000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Gross </a:t>
            </a:r>
            <a:r>
              <a:rPr lang="en-GB" sz="1600" b="1" dirty="0">
                <a:solidFill>
                  <a:srgbClr val="0000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command area = 2.68 M ha</a:t>
            </a:r>
          </a:p>
        </p:txBody>
      </p:sp>
    </p:spTree>
    <p:extLst>
      <p:ext uri="{BB962C8B-B14F-4D97-AF65-F5344CB8AC3E}">
        <p14:creationId xmlns:p14="http://schemas.microsoft.com/office/powerpoint/2010/main" xmlns="" val="21890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31330" y="8382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IndianEmbl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330" y="-650898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3620" y="137509"/>
            <a:ext cx="9144000" cy="554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Achievements under </a:t>
            </a:r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Hydrology Project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0409" y="1600200"/>
            <a:ext cx="8155578" cy="495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 State/basin level</a:t>
            </a:r>
          </a:p>
          <a:p>
            <a:pPr lvl="1">
              <a:buFont typeface="Courier New" pitchFamily="49" charset="0"/>
              <a:buChar char="o"/>
            </a:pPr>
            <a:r>
              <a:rPr lang="en-US" b="1" dirty="0" smtClean="0">
                <a:solidFill>
                  <a:srgbClr val="00009E"/>
                </a:solidFill>
              </a:rPr>
              <a:t>Real-Time </a:t>
            </a:r>
            <a:r>
              <a:rPr lang="en-US" b="1" dirty="0" smtClean="0">
                <a:solidFill>
                  <a:srgbClr val="00009E"/>
                </a:solidFill>
              </a:rPr>
              <a:t>Flood Forecasting and </a:t>
            </a:r>
            <a:r>
              <a:rPr lang="en-US" b="1" dirty="0" smtClean="0">
                <a:solidFill>
                  <a:srgbClr val="00009E"/>
                </a:solidFill>
              </a:rPr>
              <a:t>Reservoir Operation Systems. </a:t>
            </a:r>
            <a:r>
              <a:rPr lang="en-US" b="1" dirty="0" smtClean="0"/>
              <a:t>	</a:t>
            </a:r>
          </a:p>
          <a:p>
            <a:pPr lvl="1" algn="ctr">
              <a:buNone/>
            </a:pPr>
            <a:r>
              <a:rPr lang="en-US" b="1" dirty="0" smtClean="0"/>
              <a:t>	</a:t>
            </a:r>
            <a:r>
              <a:rPr lang="en-US" sz="3900" b="1" u="sng" dirty="0" smtClean="0"/>
              <a:t>BBMB</a:t>
            </a:r>
            <a:endParaRPr lang="en-US" b="1" u="sng" dirty="0" smtClean="0"/>
          </a:p>
          <a:p>
            <a:pPr lvl="1">
              <a:buFont typeface="Wingdings" pitchFamily="2" charset="2"/>
              <a:buChar char="Ø"/>
            </a:pPr>
            <a:r>
              <a:rPr lang="en-US" b="1" dirty="0" smtClean="0"/>
              <a:t>	Avg. flood damage - Rs 105 </a:t>
            </a:r>
            <a:r>
              <a:rPr lang="en-US" b="1" dirty="0" err="1" smtClean="0"/>
              <a:t>crore</a:t>
            </a:r>
            <a:r>
              <a:rPr lang="en-US" b="1" dirty="0" smtClean="0"/>
              <a:t>/year, with an avg. of 23 lives lost per year and 250,000 people displaced </a:t>
            </a:r>
            <a:r>
              <a:rPr lang="en-US" b="1" dirty="0" smtClean="0"/>
              <a:t>(2007-10) </a:t>
            </a:r>
            <a:endParaRPr lang="en-US" b="1" dirty="0" smtClean="0"/>
          </a:p>
          <a:p>
            <a:pPr lvl="1">
              <a:buFont typeface="Wingdings" pitchFamily="2" charset="2"/>
              <a:buChar char="Ø"/>
            </a:pPr>
            <a:r>
              <a:rPr lang="en-US" b="1" dirty="0" smtClean="0"/>
              <a:t>	</a:t>
            </a:r>
            <a:r>
              <a:rPr lang="en-US" b="1" dirty="0" smtClean="0"/>
              <a:t>Cost of DSS – Rs 37 </a:t>
            </a:r>
            <a:r>
              <a:rPr lang="en-US" b="1" dirty="0" err="1" smtClean="0"/>
              <a:t>crore</a:t>
            </a:r>
            <a:endParaRPr lang="en-US" b="1" dirty="0" smtClean="0"/>
          </a:p>
          <a:p>
            <a:pPr lvl="1">
              <a:buFont typeface="Wingdings" pitchFamily="2" charset="2"/>
              <a:buChar char="Ø"/>
            </a:pPr>
            <a:r>
              <a:rPr lang="en-US" b="1" dirty="0" smtClean="0"/>
              <a:t> Total inflow in 2013 as high as 1988 – but minimal damage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b="1" dirty="0" smtClean="0"/>
          </a:p>
          <a:p>
            <a:pPr lvl="1">
              <a:buFont typeface="Wingdings" panose="05000000000000000000" pitchFamily="2" charset="2"/>
              <a:buChar char="q"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13007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31330" y="8382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IndianEmbl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330" y="-650898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3620" y="137509"/>
            <a:ext cx="9144000" cy="554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Achievements under </a:t>
            </a:r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Hydrology Project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0409" y="1600200"/>
            <a:ext cx="8155578" cy="4953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 State/basin level</a:t>
            </a:r>
          </a:p>
          <a:p>
            <a:pPr lvl="1">
              <a:buFont typeface="Courier New" pitchFamily="49" charset="0"/>
              <a:buChar char="o"/>
            </a:pPr>
            <a:r>
              <a:rPr lang="en-US" b="1" dirty="0" smtClean="0">
                <a:solidFill>
                  <a:srgbClr val="00009E"/>
                </a:solidFill>
              </a:rPr>
              <a:t>Real-Time </a:t>
            </a:r>
            <a:r>
              <a:rPr lang="en-US" b="1" dirty="0" smtClean="0">
                <a:solidFill>
                  <a:srgbClr val="00009E"/>
                </a:solidFill>
              </a:rPr>
              <a:t>Flood Forecasting and </a:t>
            </a:r>
            <a:r>
              <a:rPr lang="en-US" b="1" dirty="0" smtClean="0">
                <a:solidFill>
                  <a:srgbClr val="00009E"/>
                </a:solidFill>
              </a:rPr>
              <a:t>Reservoir Operation Systems. </a:t>
            </a:r>
            <a:r>
              <a:rPr lang="en-US" b="1" dirty="0" smtClean="0"/>
              <a:t>	</a:t>
            </a:r>
          </a:p>
          <a:p>
            <a:pPr lvl="1" algn="ctr">
              <a:buNone/>
            </a:pPr>
            <a:r>
              <a:rPr lang="en-US" b="1" dirty="0" smtClean="0"/>
              <a:t>	</a:t>
            </a:r>
            <a:r>
              <a:rPr lang="en-US" sz="4000" b="1" dirty="0" smtClean="0"/>
              <a:t> </a:t>
            </a:r>
            <a:r>
              <a:rPr lang="en-US" sz="4000" b="1" dirty="0" smtClean="0"/>
              <a:t>Maharashtra WRD</a:t>
            </a:r>
            <a:endParaRPr lang="en-US" b="1" u="sng" dirty="0" smtClean="0"/>
          </a:p>
          <a:p>
            <a:pPr lvl="1">
              <a:buFont typeface="Wingdings" pitchFamily="2" charset="2"/>
              <a:buChar char="Ø"/>
            </a:pPr>
            <a:r>
              <a:rPr lang="en-US" b="1" dirty="0" smtClean="0"/>
              <a:t>flood damage in Krishna Basin - Rs 393 </a:t>
            </a:r>
            <a:r>
              <a:rPr lang="en-US" b="1" dirty="0" err="1" smtClean="0"/>
              <a:t>crore</a:t>
            </a:r>
            <a:r>
              <a:rPr lang="en-US" b="1" dirty="0" smtClean="0"/>
              <a:t> during 2006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 smtClean="0"/>
              <a:t>	</a:t>
            </a:r>
            <a:r>
              <a:rPr lang="en-US" b="1" dirty="0" smtClean="0"/>
              <a:t>Cost of DSS – Rs 31 </a:t>
            </a:r>
            <a:r>
              <a:rPr lang="en-US" b="1" dirty="0" err="1" smtClean="0"/>
              <a:t>crore</a:t>
            </a:r>
            <a:endParaRPr lang="en-US" b="1" dirty="0" smtClean="0"/>
          </a:p>
          <a:p>
            <a:pPr lvl="1">
              <a:buFont typeface="Wingdings" pitchFamily="2" charset="2"/>
              <a:buChar char="Ø"/>
            </a:pPr>
            <a:r>
              <a:rPr lang="en-US" b="1" dirty="0" smtClean="0"/>
              <a:t>Manage as many as 46 reservoirs through the DSS developed.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b="1" dirty="0" smtClean="0"/>
          </a:p>
          <a:p>
            <a:pPr lvl="1">
              <a:buFont typeface="Wingdings" panose="05000000000000000000" pitchFamily="2" charset="2"/>
              <a:buChar char="q"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13007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31330" y="8382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IndianEmbl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330" y="-650898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3620" y="137509"/>
            <a:ext cx="9144000" cy="554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Achievements under </a:t>
            </a:r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Hydrology Project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0408" y="1000108"/>
            <a:ext cx="8479309" cy="550072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 State/basin level</a:t>
            </a:r>
          </a:p>
          <a:p>
            <a:pPr lvl="1">
              <a:buFont typeface="Courier New" pitchFamily="49" charset="0"/>
              <a:buChar char="o"/>
            </a:pPr>
            <a:r>
              <a:rPr lang="en-US" b="1" dirty="0" smtClean="0">
                <a:solidFill>
                  <a:srgbClr val="00009E"/>
                </a:solidFill>
              </a:rPr>
              <a:t>Decision Support System (DSS) for Water Resources Development, Planning &amp; Management. </a:t>
            </a:r>
            <a:endParaRPr lang="en-US" b="1" u="sng" dirty="0" smtClean="0"/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Karnataka-SW </a:t>
            </a:r>
            <a:r>
              <a:rPr lang="en-US" dirty="0" smtClean="0"/>
              <a:t>- HIS </a:t>
            </a:r>
            <a:r>
              <a:rPr lang="en-US" dirty="0" smtClean="0"/>
              <a:t>data for the planning of five water supply </a:t>
            </a:r>
            <a:r>
              <a:rPr lang="en-US" dirty="0" smtClean="0"/>
              <a:t>projects, </a:t>
            </a:r>
            <a:r>
              <a:rPr lang="en-US" dirty="0" smtClean="0"/>
              <a:t>six hydropower projects </a:t>
            </a:r>
            <a:r>
              <a:rPr lang="en-US" dirty="0" smtClean="0"/>
              <a:t>etc.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Gujarat-SW </a:t>
            </a:r>
            <a:r>
              <a:rPr lang="en-US" dirty="0" smtClean="0"/>
              <a:t>- </a:t>
            </a:r>
            <a:r>
              <a:rPr lang="en-US" dirty="0" smtClean="0"/>
              <a:t>identified a number of check </a:t>
            </a:r>
            <a:r>
              <a:rPr lang="en-US" dirty="0" smtClean="0"/>
              <a:t>dams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err="1" smtClean="0"/>
              <a:t>Guj</a:t>
            </a:r>
            <a:r>
              <a:rPr lang="en-US" dirty="0" smtClean="0"/>
              <a:t>-GW</a:t>
            </a:r>
            <a:r>
              <a:rPr lang="en-US" b="1" dirty="0" smtClean="0"/>
              <a:t> </a:t>
            </a:r>
            <a:r>
              <a:rPr lang="en-US" dirty="0" smtClean="0"/>
              <a:t>used HIS for minor </a:t>
            </a:r>
            <a:r>
              <a:rPr lang="en-US" dirty="0" smtClean="0"/>
              <a:t>irrigation in tribal areas</a:t>
            </a:r>
            <a:endParaRPr lang="en-US" b="1" dirty="0" smtClean="0"/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Andhra Pradesh GW identified areas  requiring canal </a:t>
            </a:r>
            <a:r>
              <a:rPr lang="en-US" dirty="0" smtClean="0"/>
              <a:t>lining</a:t>
            </a:r>
            <a:r>
              <a:rPr lang="en-US" dirty="0" smtClean="0"/>
              <a:t>, addressing </a:t>
            </a:r>
            <a:r>
              <a:rPr lang="en-US" dirty="0" smtClean="0"/>
              <a:t>water logging </a:t>
            </a:r>
            <a:r>
              <a:rPr lang="en-US" dirty="0" smtClean="0"/>
              <a:t>issues using HIS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err="1" smtClean="0"/>
              <a:t>Mah</a:t>
            </a:r>
            <a:r>
              <a:rPr lang="en-US" dirty="0" smtClean="0"/>
              <a:t> SW used DSS-P for drought mitigation in Upper Godavari basin during 2013-14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err="1" smtClean="0"/>
              <a:t>Guj</a:t>
            </a:r>
            <a:r>
              <a:rPr lang="en-US" dirty="0" smtClean="0"/>
              <a:t> SW used multi-reservoir operation facilities of DSS-P in </a:t>
            </a:r>
            <a:r>
              <a:rPr lang="en-US" dirty="0" err="1" smtClean="0"/>
              <a:t>Mahi</a:t>
            </a:r>
            <a:r>
              <a:rPr lang="en-US" dirty="0" smtClean="0"/>
              <a:t> river basin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13007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31330" y="8382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IndianEmbl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330" y="-650898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3620" y="137509"/>
            <a:ext cx="9144000" cy="554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Achievements under </a:t>
            </a:r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Hydrology Project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0408" y="1000108"/>
            <a:ext cx="8479309" cy="550072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 State/basin level</a:t>
            </a:r>
          </a:p>
          <a:p>
            <a:pPr lvl="1">
              <a:buFont typeface="Courier New" pitchFamily="49" charset="0"/>
              <a:buChar char="o"/>
            </a:pPr>
            <a:r>
              <a:rPr lang="en-US" b="1" dirty="0" smtClean="0">
                <a:solidFill>
                  <a:srgbClr val="00009E"/>
                </a:solidFill>
              </a:rPr>
              <a:t>Decision Support System (DSS) for Water Resources Development, Planning &amp; Management. </a:t>
            </a:r>
            <a:endParaRPr lang="en-US" b="1" u="sng" dirty="0" smtClean="0"/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Karnataka </a:t>
            </a:r>
            <a:r>
              <a:rPr lang="en-US" dirty="0" err="1" smtClean="0"/>
              <a:t>Geomatics</a:t>
            </a:r>
            <a:r>
              <a:rPr lang="en-US" dirty="0" smtClean="0"/>
              <a:t> </a:t>
            </a:r>
            <a:r>
              <a:rPr lang="en-US" dirty="0" smtClean="0"/>
              <a:t>Center </a:t>
            </a:r>
            <a:r>
              <a:rPr lang="en-US" dirty="0" smtClean="0"/>
              <a:t>- application </a:t>
            </a:r>
            <a:r>
              <a:rPr lang="en-US" dirty="0" smtClean="0"/>
              <a:t>enabling the identification of optimum locations for new projects and industrial units based on water </a:t>
            </a:r>
            <a:r>
              <a:rPr lang="en-US" dirty="0" smtClean="0"/>
              <a:t>availability (basis – HIS).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Karnataka SW - identified water logging </a:t>
            </a:r>
            <a:r>
              <a:rPr lang="en-US" dirty="0" smtClean="0"/>
              <a:t>and zones of </a:t>
            </a:r>
            <a:r>
              <a:rPr lang="en-US" dirty="0" smtClean="0"/>
              <a:t>water </a:t>
            </a:r>
            <a:r>
              <a:rPr lang="en-US" dirty="0" smtClean="0"/>
              <a:t>deficit </a:t>
            </a:r>
            <a:r>
              <a:rPr lang="en-US" dirty="0" smtClean="0"/>
              <a:t> in the </a:t>
            </a:r>
            <a:r>
              <a:rPr lang="en-US" dirty="0" smtClean="0"/>
              <a:t>Tungabhadra irrigation </a:t>
            </a:r>
            <a:r>
              <a:rPr lang="en-US" dirty="0" smtClean="0"/>
              <a:t>system</a:t>
            </a:r>
            <a:endParaRPr lang="en-US" b="1" dirty="0" smtClean="0"/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Maharashtra SW - augmented </a:t>
            </a:r>
            <a:r>
              <a:rPr lang="en-US" dirty="0" smtClean="0"/>
              <a:t>water supplies in </a:t>
            </a:r>
            <a:r>
              <a:rPr lang="en-US" dirty="0" err="1" smtClean="0"/>
              <a:t>Pune</a:t>
            </a:r>
            <a:endParaRPr lang="en-US" dirty="0" smtClean="0"/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Kerala SW - check </a:t>
            </a:r>
            <a:r>
              <a:rPr lang="en-US" dirty="0" smtClean="0"/>
              <a:t>dams to augment water supplies </a:t>
            </a:r>
            <a:r>
              <a:rPr lang="en-US" dirty="0" smtClean="0"/>
              <a:t>which are likely to result in </a:t>
            </a:r>
            <a:r>
              <a:rPr lang="en-US" dirty="0" smtClean="0"/>
              <a:t>savings of </a:t>
            </a:r>
            <a:r>
              <a:rPr lang="en-US" dirty="0" smtClean="0"/>
              <a:t>about Rs 15 </a:t>
            </a:r>
            <a:r>
              <a:rPr lang="en-US" dirty="0" err="1" smtClean="0"/>
              <a:t>crore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13007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31330" y="8382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IndianEmbl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330" y="-650898"/>
            <a:ext cx="443618" cy="6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3620" y="137509"/>
            <a:ext cx="9144000" cy="554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Achievements under </a:t>
            </a:r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Hydrology Project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0408" y="1000108"/>
            <a:ext cx="8479309" cy="55007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 State/basin level</a:t>
            </a:r>
          </a:p>
          <a:p>
            <a:pPr lvl="1">
              <a:buFont typeface="Courier New" pitchFamily="49" charset="0"/>
              <a:buChar char="o"/>
            </a:pPr>
            <a:r>
              <a:rPr lang="en-US" b="1" dirty="0" smtClean="0">
                <a:solidFill>
                  <a:srgbClr val="00009E"/>
                </a:solidFill>
              </a:rPr>
              <a:t>Real-time Water Quality Monitoring Systems </a:t>
            </a:r>
            <a:endParaRPr lang="en-US" b="1" dirty="0" smtClean="0">
              <a:solidFill>
                <a:srgbClr val="00009E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CPCB installed 10 no. of Stations on </a:t>
            </a:r>
            <a:r>
              <a:rPr lang="en-US" dirty="0" err="1" smtClean="0"/>
              <a:t>Ganga</a:t>
            </a:r>
            <a:endParaRPr lang="en-US" b="1" dirty="0" smtClean="0"/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CWC installed 3 no. of Stations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For the first time in the country -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 smtClean="0"/>
              <a:t>Useful in online monitoring during </a:t>
            </a:r>
            <a:r>
              <a:rPr lang="en-US" dirty="0" err="1" smtClean="0"/>
              <a:t>Kumbh</a:t>
            </a:r>
            <a:endParaRPr lang="en-US" dirty="0" smtClean="0"/>
          </a:p>
          <a:p>
            <a:pPr lvl="2">
              <a:buFont typeface="Wingdings" pitchFamily="2" charset="2"/>
              <a:buChar char="§"/>
            </a:pPr>
            <a:r>
              <a:rPr lang="en-US" dirty="0" smtClean="0"/>
              <a:t>Early detection of ammonia in river Yamuna upstream of </a:t>
            </a:r>
            <a:r>
              <a:rPr lang="en-US" dirty="0" err="1" smtClean="0"/>
              <a:t>Wazirabad</a:t>
            </a:r>
            <a:r>
              <a:rPr lang="en-US" dirty="0" smtClean="0"/>
              <a:t> barrage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 smtClean="0"/>
              <a:t>Time, manpower and cost saving</a:t>
            </a:r>
          </a:p>
          <a:p>
            <a:pPr marL="228600" lvl="2">
              <a:buFont typeface="Wingdings" pitchFamily="2" charset="2"/>
              <a:buChar char="v"/>
            </a:pPr>
            <a:r>
              <a:rPr lang="en-US" sz="2800" b="1" dirty="0" smtClean="0">
                <a:solidFill>
                  <a:srgbClr val="00009E"/>
                </a:solidFill>
              </a:rPr>
              <a:t> The list of achievements is quite long..! Several PDSs have been remarkable, the achievements of states of Himachal and Goa are also exemplary.</a:t>
            </a:r>
            <a:endParaRPr lang="en-US" sz="2800" b="1" dirty="0" smtClean="0">
              <a:solidFill>
                <a:srgbClr val="0000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07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86333"/>
            <a:ext cx="89154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India Water Resources Management </a:t>
            </a:r>
            <a:r>
              <a:rPr lang="en-US" sz="3200" b="1" dirty="0" err="1" smtClean="0">
                <a:solidFill>
                  <a:srgbClr val="0000FF"/>
                </a:solidFill>
              </a:rPr>
              <a:t>Programme</a:t>
            </a:r>
            <a:r>
              <a:rPr lang="en-US" sz="3200" b="1" dirty="0" smtClean="0">
                <a:solidFill>
                  <a:srgbClr val="0000FF"/>
                </a:solidFill>
              </a:rPr>
              <a:t> – Hydrology Project (Phase – III)</a:t>
            </a:r>
            <a:br>
              <a:rPr lang="en-US" sz="3200" b="1" dirty="0" smtClean="0">
                <a:solidFill>
                  <a:srgbClr val="0000FF"/>
                </a:solidFill>
              </a:rPr>
            </a:b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3" descr="india-map-river-basi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29333"/>
            <a:ext cx="3810000" cy="395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05000" y="6513829"/>
            <a:ext cx="5271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FF0000"/>
                </a:solidFill>
                <a:latin typeface="Arial Black" pitchFamily="34" charset="0"/>
              </a:rPr>
              <a:t>RELIABLE, TIMELY, QUALITY, CONSISTENT, PUBLIC DATA</a:t>
            </a:r>
            <a:endParaRPr lang="en-US" sz="1200" b="1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-17853" y="8382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2408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781800" y="6530975"/>
            <a:ext cx="20574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BFA8160A-9E07-457A-93A9-3616A592BFC2}" type="slidenum">
              <a:rPr lang="en-US" sz="1000">
                <a:latin typeface="+mn-lt"/>
              </a:rPr>
              <a:pPr algn="r">
                <a:defRPr/>
              </a:pPr>
              <a:t>36</a:t>
            </a:fld>
            <a:endParaRPr lang="en-US" sz="100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2086774"/>
            <a:ext cx="2854165" cy="3117626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02202" y="5801380"/>
            <a:ext cx="2593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IN" b="1" dirty="0" smtClean="0">
                <a:solidFill>
                  <a:srgbClr val="002060"/>
                </a:solidFill>
              </a:rPr>
              <a:t>9 States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b="1" dirty="0" smtClean="0">
                <a:solidFill>
                  <a:srgbClr val="002060"/>
                </a:solidFill>
              </a:rPr>
              <a:t>6 Central Agencies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1676400"/>
            <a:ext cx="1600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HP-I (1995-2003)</a:t>
            </a:r>
            <a:endParaRPr lang="en-IN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243229" y="2114112"/>
            <a:ext cx="2621837" cy="3143688"/>
            <a:chOff x="3480" y="3999"/>
            <a:chExt cx="7664" cy="9204"/>
          </a:xfrm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3999"/>
              <a:ext cx="7664" cy="9204"/>
            </a:xfrm>
            <a:prstGeom prst="rect">
              <a:avLst/>
            </a:prstGeom>
            <a:noFill/>
          </p:spPr>
        </p:pic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8610" y="4136"/>
              <a:ext cx="1170" cy="5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INDIA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404" y="10376"/>
              <a:ext cx="255" cy="195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7382" y="10797"/>
              <a:ext cx="255" cy="19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7789" y="10377"/>
              <a:ext cx="2167" cy="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On Going States</a:t>
              </a:r>
              <a:endParaRPr kumimoji="0" 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7843" y="10750"/>
              <a:ext cx="1186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New States</a:t>
              </a:r>
              <a:endParaRPr kumimoji="0" 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6908" y="4483"/>
              <a:ext cx="2709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Map not to scale</a:t>
              </a: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755206" y="5832157"/>
            <a:ext cx="2410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IN" sz="2000" b="1" dirty="0" smtClean="0">
                <a:solidFill>
                  <a:srgbClr val="002060"/>
                </a:solidFill>
              </a:rPr>
              <a:t>13 States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IN" sz="2000" b="1" dirty="0" smtClean="0">
                <a:solidFill>
                  <a:srgbClr val="002060"/>
                </a:solidFill>
              </a:rPr>
              <a:t>8 Central Agencies</a:t>
            </a:r>
            <a:endParaRPr lang="en-IN" sz="2000" b="1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86200" y="1722158"/>
            <a:ext cx="1657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HP-II (2006-2014)</a:t>
            </a:r>
            <a:endParaRPr lang="en-IN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5724196" y="3237155"/>
            <a:ext cx="444731" cy="4084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TextBox 24"/>
          <p:cNvSpPr txBox="1"/>
          <p:nvPr/>
        </p:nvSpPr>
        <p:spPr>
          <a:xfrm>
            <a:off x="6553200" y="1676400"/>
            <a:ext cx="2281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HP-III (2014 – ongoing)</a:t>
            </a:r>
            <a:endParaRPr lang="en-IN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65825" y="5801380"/>
            <a:ext cx="3060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Across All Indian States</a:t>
            </a:r>
          </a:p>
          <a:p>
            <a:pPr algn="ctr"/>
            <a:r>
              <a:rPr lang="en-I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UTs</a:t>
            </a:r>
            <a:endParaRPr lang="en-I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2938886" y="3290734"/>
            <a:ext cx="444731" cy="4084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152400" y="137509"/>
            <a:ext cx="7696200" cy="554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C00000"/>
                </a:solidFill>
              </a:rPr>
              <a:t>	</a:t>
            </a:r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HYDROLOGY PROJECT – Journey Ahead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166885" y="2086774"/>
            <a:ext cx="2824716" cy="3171026"/>
            <a:chOff x="6166885" y="2086774"/>
            <a:chExt cx="2824716" cy="3171026"/>
          </a:xfrm>
        </p:grpSpPr>
        <p:grpSp>
          <p:nvGrpSpPr>
            <p:cNvPr id="4" name="Group 26"/>
            <p:cNvGrpSpPr/>
            <p:nvPr/>
          </p:nvGrpSpPr>
          <p:grpSpPr>
            <a:xfrm>
              <a:off x="6166885" y="2157155"/>
              <a:ext cx="2824715" cy="3100645"/>
              <a:chOff x="1328820" y="1554146"/>
              <a:chExt cx="4696129" cy="5127219"/>
            </a:xfrm>
          </p:grpSpPr>
          <p:pic>
            <p:nvPicPr>
              <p:cNvPr id="28" name="Picture 3" descr="india-map-river-basins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6749" y="1631527"/>
                <a:ext cx="4648200" cy="5049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1328820" y="1554146"/>
                <a:ext cx="990601" cy="6707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6195715" y="2086774"/>
              <a:ext cx="2795886" cy="3171026"/>
            </a:xfrm>
            <a:prstGeom prst="rect">
              <a:avLst/>
            </a:prstGeom>
            <a:noFill/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cxnSp>
        <p:nvCxnSpPr>
          <p:cNvPr id="32" name="Straight Connector 31"/>
          <p:cNvCxnSpPr/>
          <p:nvPr/>
        </p:nvCxnSpPr>
        <p:spPr>
          <a:xfrm>
            <a:off x="-17853" y="8382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7630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781800" y="6530975"/>
            <a:ext cx="20574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BFA8160A-9E07-457A-93A9-3616A592BFC2}" type="slidenum">
              <a:rPr lang="en-US" sz="1000">
                <a:latin typeface="+mn-lt"/>
              </a:rPr>
              <a:pPr algn="r">
                <a:defRPr/>
              </a:pPr>
              <a:t>37</a:t>
            </a:fld>
            <a:endParaRPr lang="en-US" sz="100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12506"/>
            <a:ext cx="8305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Philosophy </a:t>
            </a:r>
            <a:r>
              <a:rPr lang="en-IN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of Hydrology </a:t>
            </a:r>
            <a:r>
              <a:rPr lang="en-IN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Project –Phase III</a:t>
            </a:r>
            <a:endParaRPr lang="en-GB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71500" y="1143000"/>
            <a:ext cx="8077200" cy="53879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SzPct val="100000"/>
              <a:buFont typeface="Wingdings" pitchFamily="2" charset="2"/>
              <a:buChar char="Ø"/>
              <a:defRPr/>
            </a:pPr>
            <a:r>
              <a:rPr lang="en-GB" sz="2800" b="1" dirty="0" smtClean="0"/>
              <a:t>Standardizing Water Resources Monitoring and Information </a:t>
            </a:r>
            <a:r>
              <a:rPr lang="en-GB" sz="2800" b="1" dirty="0"/>
              <a:t>S</a:t>
            </a:r>
            <a:r>
              <a:rPr lang="en-GB" sz="2800" b="1" dirty="0" smtClean="0"/>
              <a:t>ystem for the country with uniform procedures and database.</a:t>
            </a:r>
          </a:p>
          <a:p>
            <a:pPr marL="514350" indent="-514350">
              <a:buSzPct val="100000"/>
              <a:buFont typeface="Wingdings" pitchFamily="2" charset="2"/>
              <a:buChar char="Ø"/>
              <a:defRPr/>
            </a:pPr>
            <a:endParaRPr lang="en-GB" sz="2800" b="1" dirty="0" smtClean="0"/>
          </a:p>
          <a:p>
            <a:pPr marL="514350" indent="-514350">
              <a:buSzPct val="100000"/>
              <a:buFont typeface="Wingdings" pitchFamily="2" charset="2"/>
              <a:buChar char="Ø"/>
              <a:defRPr/>
            </a:pPr>
            <a:r>
              <a:rPr lang="en-GB" sz="2800" b="1" dirty="0" smtClean="0"/>
              <a:t>Enhancing collaboration between Centre &amp; States.</a:t>
            </a:r>
          </a:p>
          <a:p>
            <a:pPr marL="514350" indent="-514350">
              <a:buSzPct val="100000"/>
              <a:buFont typeface="Wingdings" pitchFamily="2" charset="2"/>
              <a:buChar char="Ø"/>
              <a:defRPr/>
            </a:pPr>
            <a:endParaRPr lang="en-GB" sz="2800" b="1" dirty="0"/>
          </a:p>
          <a:p>
            <a:pPr marL="514350" indent="-514350">
              <a:buSzPct val="100000"/>
              <a:buFont typeface="Wingdings" pitchFamily="2" charset="2"/>
              <a:buChar char="Ø"/>
              <a:defRPr/>
            </a:pPr>
            <a:r>
              <a:rPr lang="en-US" sz="2800" b="1" dirty="0" smtClean="0"/>
              <a:t>Improving </a:t>
            </a:r>
            <a:r>
              <a:rPr lang="en-US" sz="2800" b="1" dirty="0"/>
              <a:t>access to information in the </a:t>
            </a:r>
            <a:r>
              <a:rPr lang="en-US" sz="2800" b="1" dirty="0" smtClean="0"/>
              <a:t>public-domain.</a:t>
            </a:r>
            <a:endParaRPr lang="en-GB" sz="2800" b="1" dirty="0" smtClean="0"/>
          </a:p>
          <a:p>
            <a:pPr marL="514350" indent="-514350">
              <a:buSzPct val="100000"/>
              <a:buFont typeface="Wingdings" pitchFamily="2" charset="2"/>
              <a:buChar char="Ø"/>
              <a:defRPr/>
            </a:pPr>
            <a:endParaRPr lang="en-GB" sz="2800" b="1" dirty="0" smtClean="0"/>
          </a:p>
          <a:p>
            <a:pPr marL="514350" indent="-514350">
              <a:buSzPct val="100000"/>
              <a:buFont typeface="Wingdings" pitchFamily="2" charset="2"/>
              <a:buChar char="Ø"/>
              <a:defRPr/>
            </a:pPr>
            <a:r>
              <a:rPr lang="en-GB" sz="2800" b="1" dirty="0" smtClean="0"/>
              <a:t>Introducing country wide generic solutions for flood forecasting and water resources management.</a:t>
            </a:r>
          </a:p>
          <a:p>
            <a:pPr marL="514350" indent="-514350">
              <a:buSzPct val="100000"/>
              <a:buFont typeface="Wingdings" pitchFamily="2" charset="2"/>
              <a:buChar char="Ø"/>
              <a:defRPr/>
            </a:pPr>
            <a:endParaRPr lang="en-GB" sz="2800" b="1" dirty="0" smtClean="0"/>
          </a:p>
          <a:p>
            <a:pPr marL="514350" indent="-514350">
              <a:buSzPct val="100000"/>
              <a:buFont typeface="Wingdings" pitchFamily="2" charset="2"/>
              <a:buChar char="Ø"/>
              <a:defRPr/>
            </a:pPr>
            <a:r>
              <a:rPr lang="en-GB" sz="2800" b="1" dirty="0" smtClean="0"/>
              <a:t>Developing site specific solutions for water resources planning and management including </a:t>
            </a:r>
            <a:r>
              <a:rPr lang="en-GB" sz="2800" b="1" dirty="0" smtClean="0"/>
              <a:t>use </a:t>
            </a:r>
            <a:r>
              <a:rPr lang="en-GB" sz="2800" b="1" dirty="0" smtClean="0"/>
              <a:t>of remote </a:t>
            </a:r>
            <a:r>
              <a:rPr lang="en-GB" sz="2800" b="1" dirty="0"/>
              <a:t>sensing based </a:t>
            </a:r>
            <a:r>
              <a:rPr lang="en-GB" sz="2800" b="1" dirty="0" smtClean="0"/>
              <a:t>techniques. </a:t>
            </a:r>
          </a:p>
          <a:p>
            <a:pPr marL="514350" indent="-514350">
              <a:buSzPct val="100000"/>
              <a:buNone/>
              <a:defRPr/>
            </a:pPr>
            <a:endParaRPr lang="en-GB" sz="2600" b="1" dirty="0" smtClean="0"/>
          </a:p>
          <a:p>
            <a:pPr marL="514350" indent="-514350">
              <a:buFontTx/>
              <a:buNone/>
              <a:defRPr/>
            </a:pPr>
            <a:endParaRPr lang="en-GB" sz="2800" b="1" dirty="0" smtClean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-17853" y="8382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127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aj Singh\Pictures\IndianEmble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01704" y="26127"/>
            <a:ext cx="357854" cy="6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96301" y="1600200"/>
            <a:ext cx="71054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'If You Can't Measure It, You Can't Manage </a:t>
            </a:r>
            <a:r>
              <a:rPr lang="en-US" sz="5400" b="1" dirty="0" smtClean="0"/>
              <a:t>It‘</a:t>
            </a:r>
          </a:p>
          <a:p>
            <a:pPr algn="ctr"/>
            <a:endParaRPr lang="en-US" sz="5400" b="1" dirty="0" smtClean="0"/>
          </a:p>
          <a:p>
            <a:pPr algn="ctr"/>
            <a:r>
              <a:rPr lang="en-US" sz="5400" b="1" dirty="0" smtClean="0"/>
              <a:t>Thank </a:t>
            </a:r>
            <a:r>
              <a:rPr lang="en-US" sz="5400" b="1" dirty="0" smtClean="0"/>
              <a:t>you</a:t>
            </a:r>
            <a:endParaRPr lang="en-US" sz="54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28834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4441242" cy="458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43400" y="647980"/>
            <a:ext cx="49068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b="1" dirty="0"/>
              <a:t>Large number of reservoirs: 46 major and medium reservoirs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Tendency </a:t>
            </a:r>
            <a:r>
              <a:rPr lang="en-US" sz="2400" b="1" dirty="0"/>
              <a:t>is to keep the reservoirs full towards the end of rainy season.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When heavy rain occurs, the reservoirs are operated releasing sudden </a:t>
            </a:r>
            <a:r>
              <a:rPr lang="en-US" sz="2400" b="1" dirty="0" smtClean="0">
                <a:solidFill>
                  <a:srgbClr val="FF0000"/>
                </a:solidFill>
              </a:rPr>
              <a:t>flows causing </a:t>
            </a:r>
            <a:r>
              <a:rPr lang="en-US" sz="2400" b="1" dirty="0">
                <a:solidFill>
                  <a:srgbClr val="FF0000"/>
                </a:solidFill>
              </a:rPr>
              <a:t>damaging </a:t>
            </a:r>
            <a:r>
              <a:rPr lang="en-US" sz="2400" b="1" dirty="0" smtClean="0">
                <a:solidFill>
                  <a:srgbClr val="FF0000"/>
                </a:solidFill>
              </a:rPr>
              <a:t>floods in downstream. Because </a:t>
            </a:r>
            <a:r>
              <a:rPr lang="en-US" sz="2400" b="1" dirty="0">
                <a:solidFill>
                  <a:srgbClr val="FF0000"/>
                </a:solidFill>
              </a:rPr>
              <a:t>reservoir operators hardly get lead time of 4-5 hours for </a:t>
            </a:r>
            <a:r>
              <a:rPr lang="en-US" sz="2400" b="1" dirty="0" smtClean="0">
                <a:solidFill>
                  <a:srgbClr val="FF0000"/>
                </a:solidFill>
              </a:rPr>
              <a:t>operation.</a:t>
            </a:r>
            <a:endParaRPr lang="en-IN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233" y="4958234"/>
            <a:ext cx="8793027" cy="20162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b="1" dirty="0" smtClean="0">
                <a:solidFill>
                  <a:schemeClr val="tx1"/>
                </a:solidFill>
              </a:rPr>
              <a:t>Now reservoir operators have </a:t>
            </a:r>
            <a:r>
              <a:rPr lang="en-GB" sz="2800" b="1" dirty="0" smtClean="0">
                <a:solidFill>
                  <a:srgbClr val="FF0000"/>
                </a:solidFill>
              </a:rPr>
              <a:t>online flood forecast system (lead time) of more than 3 days </a:t>
            </a:r>
            <a:r>
              <a:rPr lang="en-GB" sz="2800" b="1" dirty="0" smtClean="0">
                <a:solidFill>
                  <a:schemeClr val="tx1"/>
                </a:solidFill>
              </a:rPr>
              <a:t>and the losses will be minimized through “technology based” reservoir operation system.</a:t>
            </a:r>
          </a:p>
        </p:txBody>
      </p:sp>
      <p:pic>
        <p:nvPicPr>
          <p:cNvPr id="12" name="Picture 11" descr="C:\Users\pek\Desktop\M11-PuneFloodMaps\Images\2005\Dattawadi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24504"/>
            <a:ext cx="4297227" cy="254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-13060"/>
            <a:ext cx="6007100" cy="855111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Reservoir operation system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552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91" y="3048000"/>
            <a:ext cx="8229600" cy="2881341"/>
          </a:xfrm>
        </p:spPr>
        <p:txBody>
          <a:bodyPr/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Farmers protest over proposed pipeline from Pawana reservoir to industrial area near Pune</a:t>
            </a:r>
          </a:p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</a:t>
            </a:r>
            <a:r>
              <a:rPr lang="da-D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killed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</a:t>
            </a:r>
            <a:r>
              <a:rPr lang="da-D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riots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25 policemen </a:t>
            </a:r>
            <a:r>
              <a:rPr lang="da-D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injured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http://cms.mumbaimirror.com/portalfiles/29/2/201108/Image/100811/c04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82308"/>
            <a:ext cx="3978348" cy="1652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cms.mumbaimirror.com/portalfiles/29/2/201108/Image/100811/c04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818" y="4800600"/>
            <a:ext cx="3808730" cy="171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cms.mumbaimirror.com/portalfiles/29/2/201108/Image/110811/c02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1738" y="4813300"/>
            <a:ext cx="3710762" cy="1632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6800"/>
            <a:ext cx="3390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346" y="-134963"/>
            <a:ext cx="9067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Reservoir operation: Who is first: Drinking,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Industry or Agriculture?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31330" y="9144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2388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58"/>
          <a:stretch/>
        </p:blipFill>
        <p:spPr bwMode="auto">
          <a:xfrm>
            <a:off x="587991" y="903887"/>
            <a:ext cx="3657600" cy="595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9792" y="-53139"/>
            <a:ext cx="9163792" cy="967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sz="32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Inter-</a:t>
            </a:r>
            <a:r>
              <a:rPr lang="en-US" sz="32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sectoral</a:t>
            </a:r>
            <a:r>
              <a:rPr lang="en-US" sz="32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Demand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-31330" y="9144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48200" y="2047928"/>
            <a:ext cx="4176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Increasing Drinking and industrial demands are at the cost of agricultural water, hence require improved water use efficiency  and information to the farmers for proper crop planning.</a:t>
            </a:r>
          </a:p>
        </p:txBody>
      </p:sp>
      <p:sp>
        <p:nvSpPr>
          <p:cNvPr id="2" name="Rectangle 1"/>
          <p:cNvSpPr/>
          <p:nvPr/>
        </p:nvSpPr>
        <p:spPr>
          <a:xfrm>
            <a:off x="4540669" y="1404610"/>
            <a:ext cx="38139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Drinking 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Agriculture 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5617904"/>
            <a:ext cx="76200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9E"/>
                </a:solidFill>
              </a:rPr>
              <a:t>Government has </a:t>
            </a:r>
            <a:r>
              <a:rPr lang="en-US" sz="2400" b="1" dirty="0" smtClean="0">
                <a:solidFill>
                  <a:srgbClr val="00009E"/>
                </a:solidFill>
              </a:rPr>
              <a:t>planned </a:t>
            </a:r>
            <a:r>
              <a:rPr lang="en-US" sz="2400" b="1" dirty="0">
                <a:solidFill>
                  <a:srgbClr val="00009E"/>
                </a:solidFill>
              </a:rPr>
              <a:t>to invest </a:t>
            </a:r>
            <a:r>
              <a:rPr lang="en-US" sz="2400" b="1" dirty="0" smtClean="0">
                <a:solidFill>
                  <a:srgbClr val="FF0000"/>
                </a:solidFill>
              </a:rPr>
              <a:t>a large sum of money for </a:t>
            </a:r>
            <a:r>
              <a:rPr lang="en-US" sz="2400" b="1" dirty="0">
                <a:solidFill>
                  <a:srgbClr val="FF0000"/>
                </a:solidFill>
              </a:rPr>
              <a:t>Agriculture and Water Resources Development under 12</a:t>
            </a:r>
            <a:r>
              <a:rPr lang="en-US" sz="2400" b="1" baseline="30000" dirty="0">
                <a:solidFill>
                  <a:srgbClr val="FF0000"/>
                </a:solidFill>
              </a:rPr>
              <a:t>th</a:t>
            </a:r>
            <a:r>
              <a:rPr lang="en-US" sz="2400" b="1" dirty="0">
                <a:solidFill>
                  <a:srgbClr val="FF0000"/>
                </a:solidFill>
              </a:rPr>
              <a:t> Five Year Plan.</a:t>
            </a:r>
          </a:p>
        </p:txBody>
      </p:sp>
    </p:spTree>
    <p:extLst>
      <p:ext uri="{BB962C8B-B14F-4D97-AF65-F5344CB8AC3E}">
        <p14:creationId xmlns:p14="http://schemas.microsoft.com/office/powerpoint/2010/main" xmlns="" val="347586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209797" y="1905000"/>
            <a:ext cx="51054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Calibri" pitchFamily="34" charset="0"/>
              </a:rPr>
              <a:t>Rainfall			4000 BCM</a:t>
            </a:r>
          </a:p>
          <a:p>
            <a:pPr eaLnBrk="1" hangingPunct="1"/>
            <a:r>
              <a:rPr lang="en-US" sz="2400" dirty="0" smtClean="0">
                <a:latin typeface="Calibri" pitchFamily="34" charset="0"/>
              </a:rPr>
              <a:t>River runoff 		1869 BCM</a:t>
            </a:r>
          </a:p>
          <a:p>
            <a:pPr lvl="1" eaLnBrk="1" hangingPunct="1"/>
            <a:r>
              <a:rPr lang="en-US" sz="2000" dirty="0" smtClean="0">
                <a:latin typeface="Calibri" pitchFamily="34" charset="0"/>
              </a:rPr>
              <a:t>Surface Water	690  BCM</a:t>
            </a:r>
          </a:p>
          <a:p>
            <a:pPr lvl="1" eaLnBrk="1" hangingPunct="1"/>
            <a:r>
              <a:rPr lang="en-US" sz="2000" dirty="0" smtClean="0">
                <a:latin typeface="Calibri" pitchFamily="34" charset="0"/>
              </a:rPr>
              <a:t>Ground </a:t>
            </a:r>
            <a:r>
              <a:rPr lang="en-US" sz="2000" dirty="0">
                <a:latin typeface="Calibri" pitchFamily="34" charset="0"/>
              </a:rPr>
              <a:t>water 	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433 </a:t>
            </a:r>
            <a:r>
              <a:rPr lang="en-US" sz="2000" dirty="0" smtClean="0">
                <a:latin typeface="Calibri" pitchFamily="34" charset="0"/>
              </a:rPr>
              <a:t>BCM</a:t>
            </a:r>
          </a:p>
          <a:p>
            <a:pPr lvl="1" eaLnBrk="1" hangingPunct="1"/>
            <a:r>
              <a:rPr lang="en-US" sz="2000" b="1" dirty="0" smtClean="0">
                <a:latin typeface="Calibri" pitchFamily="34" charset="0"/>
              </a:rPr>
              <a:t>Total available 	</a:t>
            </a:r>
            <a:r>
              <a:rPr lang="en-US" sz="2000" b="1" dirty="0" smtClean="0">
                <a:latin typeface="Calibri" pitchFamily="34" charset="0"/>
              </a:rPr>
              <a:t>1123 </a:t>
            </a:r>
            <a:r>
              <a:rPr lang="en-US" sz="2000" b="1" dirty="0" smtClean="0">
                <a:latin typeface="Calibri" pitchFamily="34" charset="0"/>
              </a:rPr>
              <a:t>BCM</a:t>
            </a:r>
          </a:p>
          <a:p>
            <a:pPr eaLnBrk="1" hangingPunct="1"/>
            <a:endParaRPr lang="en-US" sz="2400" b="1" dirty="0" smtClean="0"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0579" y="914400"/>
            <a:ext cx="4550437" cy="41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-31330" y="9144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9172" y="914400"/>
            <a:ext cx="4983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 smtClean="0">
                <a:solidFill>
                  <a:srgbClr val="00009E"/>
                </a:solidFill>
              </a:rPr>
              <a:t>Assessment </a:t>
            </a:r>
            <a:r>
              <a:rPr lang="en-US" sz="2800" b="1" dirty="0" smtClean="0">
                <a:solidFill>
                  <a:srgbClr val="00009E"/>
                </a:solidFill>
              </a:rPr>
              <a:t>as of 1993                 </a:t>
            </a:r>
            <a:endParaRPr lang="en-US" sz="2800" b="1" dirty="0">
              <a:solidFill>
                <a:srgbClr val="00009E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-381000" y="195263"/>
            <a:ext cx="9144000" cy="554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information really updated to manage all these issues?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4269" y="6175371"/>
            <a:ext cx="8965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 smtClean="0">
                <a:solidFill>
                  <a:srgbClr val="00009E"/>
                </a:solidFill>
              </a:rPr>
              <a:t>Climate change: Impact on  Water resources Availability in Space and Time is not available?</a:t>
            </a:r>
            <a:endParaRPr lang="en-US" sz="2000" b="1" dirty="0">
              <a:solidFill>
                <a:srgbClr val="00009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60675" y="1499175"/>
            <a:ext cx="2306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9E"/>
                </a:solidFill>
              </a:rPr>
              <a:t>20 Major River Basins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3786190"/>
            <a:ext cx="8950847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 smtClean="0">
                <a:solidFill>
                  <a:srgbClr val="00009E"/>
                </a:solidFill>
              </a:rPr>
              <a:t>Uncertainty in Water resources assessment due to insufficient monitoring system</a:t>
            </a:r>
            <a:endParaRPr lang="en-US" sz="2800" b="1" dirty="0">
              <a:solidFill>
                <a:srgbClr val="00009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3306" y="5072074"/>
            <a:ext cx="2209800" cy="10156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 BCM is enough to serve Delhi for 1.5 year.</a:t>
            </a:r>
          </a:p>
        </p:txBody>
      </p:sp>
    </p:spTree>
    <p:extLst>
      <p:ext uri="{BB962C8B-B14F-4D97-AF65-F5344CB8AC3E}">
        <p14:creationId xmlns:p14="http://schemas.microsoft.com/office/powerpoint/2010/main" xmlns="" val="278848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28600" y="151606"/>
            <a:ext cx="9144000" cy="554037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dirty="0" smtClean="0">
                <a:solidFill>
                  <a:srgbClr val="0000FF"/>
                </a:solidFill>
              </a:rPr>
              <a:t>	</a:t>
            </a:r>
            <a:r>
              <a:rPr lang="en-US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Bank aided </a:t>
            </a:r>
            <a:r>
              <a:rPr lang="en-US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HYDROLOGY PROJECT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066800"/>
            <a:ext cx="5486400" cy="5715000"/>
          </a:xfrm>
        </p:spPr>
        <p:txBody>
          <a:bodyPr>
            <a:noAutofit/>
          </a:bodyPr>
          <a:lstStyle/>
          <a:p>
            <a:pPr algn="just" eaLnBrk="1" hangingPunct="1">
              <a:buFont typeface="Wingdings" pitchFamily="2" charset="2"/>
              <a:buChar char="Ø"/>
            </a:pPr>
            <a:r>
              <a:rPr lang="en-US" sz="22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2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1995-2003) SDR 70.79 </a:t>
            </a:r>
            <a:r>
              <a:rPr lang="en-US" sz="22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n-US" sz="22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Hydrology Project-I (HP-I) was taken up to develop </a:t>
            </a:r>
            <a:r>
              <a:rPr lang="en-US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Hydrological Information System (HIS</a:t>
            </a:r>
            <a:r>
              <a:rPr lang="en-US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for collecting hydrological, meteorological and water quality data.</a:t>
            </a:r>
          </a:p>
          <a:p>
            <a:pPr algn="just" eaLnBrk="1" hangingPunct="1">
              <a:buFont typeface="Wingdings" pitchFamily="2" charset="2"/>
              <a:buChar char="Ø"/>
            </a:pPr>
            <a:endParaRPr lang="en-US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2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(2006-2014) USD 104.98 M</a:t>
            </a:r>
            <a:r>
              <a:rPr lang="en-US" sz="22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HP-II was taken up to extend and promote the use of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HIS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by all potential users concerned with the Water Resources Planning and Management, both in public and private, thereby contributing to improve productivity and cost  effectiveness of water related investments</a:t>
            </a:r>
            <a:r>
              <a:rPr lang="en-US" sz="2200" dirty="0" smtClean="0">
                <a:solidFill>
                  <a:srgbClr val="2676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sz="2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200" b="1" dirty="0" smtClean="0">
              <a:solidFill>
                <a:schemeClr val="tx2"/>
              </a:solidFill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2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200" b="1" dirty="0" smtClean="0">
                <a:solidFill>
                  <a:schemeClr val="tx2"/>
                </a:solidFill>
              </a:rPr>
              <a:t>     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5143" y="759955"/>
            <a:ext cx="2371859" cy="25908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172138" y="1892072"/>
            <a:ext cx="2451178" cy="4889728"/>
            <a:chOff x="5101" y="3960"/>
            <a:chExt cx="5130" cy="10092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01" y="7892"/>
              <a:ext cx="5130" cy="6160"/>
            </a:xfrm>
            <a:prstGeom prst="rect">
              <a:avLst/>
            </a:prstGeom>
            <a:noFill/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8610" y="3960"/>
              <a:ext cx="1170" cy="5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INDIA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7889" y="12119"/>
              <a:ext cx="241" cy="169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7867" y="12540"/>
              <a:ext cx="241" cy="16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8450" y="12138"/>
              <a:ext cx="1705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HP-1 States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8450" y="12495"/>
              <a:ext cx="1657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New States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5749" y="7566"/>
              <a:ext cx="1953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Map not to scale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355790" y="3873272"/>
            <a:ext cx="105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13 States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-31330" y="8382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912" y="927595"/>
            <a:ext cx="2542032" cy="24231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00921" y="2297668"/>
            <a:ext cx="1267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Nine States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52964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630" y="0"/>
            <a:ext cx="75438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 - starting point to  </a:t>
            </a:r>
            <a:b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scientifically informed solutions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1535779"/>
            <a:ext cx="901956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isplaying DSC023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90" t="28978" r="27497"/>
          <a:stretch/>
        </p:blipFill>
        <p:spPr bwMode="auto">
          <a:xfrm>
            <a:off x="762000" y="5040979"/>
            <a:ext cx="1964934" cy="168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andoh spillwa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57694" y="5204685"/>
            <a:ext cx="2561379" cy="1515483"/>
          </a:xfrm>
          <a:prstGeom prst="rect">
            <a:avLst/>
          </a:prstGeom>
        </p:spPr>
      </p:pic>
      <p:pic>
        <p:nvPicPr>
          <p:cNvPr id="8" name="Picture 2" descr="G:\UploadImages\40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221"/>
          <a:stretch/>
        </p:blipFill>
        <p:spPr bwMode="auto">
          <a:xfrm>
            <a:off x="6477000" y="4888804"/>
            <a:ext cx="1981200" cy="18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31330" y="1066800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2264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8717</TotalTime>
  <Words>2079</Words>
  <Application>Microsoft Office PowerPoint</Application>
  <PresentationFormat>On-screen Show (4:3)</PresentationFormat>
  <Paragraphs>410</Paragraphs>
  <Slides>38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Office Theme</vt:lpstr>
      <vt:lpstr>1_Office Theme</vt:lpstr>
      <vt:lpstr>Microsoft ClipArt Gallery</vt:lpstr>
      <vt:lpstr>Photo Editor Photo</vt:lpstr>
      <vt:lpstr>Clip</vt:lpstr>
      <vt:lpstr>Hydrology Projects (A Journey) </vt:lpstr>
      <vt:lpstr>Flood disasters in Maharashtra</vt:lpstr>
      <vt:lpstr>Floods in Bhakra –Beas System</vt:lpstr>
      <vt:lpstr>Reservoir operation system</vt:lpstr>
      <vt:lpstr>Slide 5</vt:lpstr>
      <vt:lpstr>Slide 6</vt:lpstr>
      <vt:lpstr>Slide 7</vt:lpstr>
      <vt:lpstr> World Bank aided HYDROLOGY PROJECT</vt:lpstr>
      <vt:lpstr>Measurement - starting point to   scientifically informed solutions</vt:lpstr>
      <vt:lpstr>Slide 10</vt:lpstr>
      <vt:lpstr>Slide 11</vt:lpstr>
      <vt:lpstr>Slide 12</vt:lpstr>
      <vt:lpstr>Slide 13</vt:lpstr>
      <vt:lpstr>Real time /Automated Hydro MET</vt:lpstr>
      <vt:lpstr>Slide 15</vt:lpstr>
      <vt:lpstr>Web-Based Water Resources  Information System</vt:lpstr>
      <vt:lpstr>Slide 17</vt:lpstr>
      <vt:lpstr>Slide 18</vt:lpstr>
      <vt:lpstr>Flood Management</vt:lpstr>
      <vt:lpstr>Slide 20</vt:lpstr>
      <vt:lpstr>Slide 21</vt:lpstr>
      <vt:lpstr>Slide 22</vt:lpstr>
      <vt:lpstr>Improved Design and Investment</vt:lpstr>
      <vt:lpstr>Slide 24</vt:lpstr>
      <vt:lpstr>Groundwater Management</vt:lpstr>
      <vt:lpstr>Aquifer Mapping: CGWB and NGRI Six Pilot sites (Area Sq Km)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India Water Resources Management Programme – Hydrology Project (Phase – III) </vt:lpstr>
      <vt:lpstr>Slide 36</vt:lpstr>
      <vt:lpstr>Slide 37</vt:lpstr>
      <vt:lpstr>Slide 38</vt:lpstr>
    </vt:vector>
  </TitlesOfParts>
  <Company>The World Bank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India Water Resources Management Program – Hydrology Project</dc:title>
  <dc:creator>Nagaraja Rao Harshadeep</dc:creator>
  <cp:lastModifiedBy>hp</cp:lastModifiedBy>
  <cp:revision>366</cp:revision>
  <dcterms:created xsi:type="dcterms:W3CDTF">2014-09-14T12:19:17Z</dcterms:created>
  <dcterms:modified xsi:type="dcterms:W3CDTF">2015-02-03T19:02:04Z</dcterms:modified>
</cp:coreProperties>
</file>